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49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7" r:id="rId9"/>
    <p:sldId id="269" r:id="rId10"/>
    <p:sldId id="268" r:id="rId11"/>
    <p:sldId id="270" r:id="rId12"/>
    <p:sldId id="271" r:id="rId13"/>
    <p:sldId id="272" r:id="rId14"/>
    <p:sldId id="273" r:id="rId15"/>
    <p:sldId id="258" r:id="rId16"/>
    <p:sldId id="276" r:id="rId17"/>
    <p:sldId id="277" r:id="rId18"/>
    <p:sldId id="278" r:id="rId19"/>
    <p:sldId id="274" r:id="rId20"/>
    <p:sldId id="280" r:id="rId21"/>
    <p:sldId id="281" r:id="rId22"/>
    <p:sldId id="282" r:id="rId23"/>
    <p:sldId id="283" r:id="rId24"/>
    <p:sldId id="286" r:id="rId25"/>
    <p:sldId id="260" r:id="rId26"/>
    <p:sldId id="285" r:id="rId27"/>
    <p:sldId id="284" r:id="rId28"/>
    <p:sldId id="279" r:id="rId29"/>
    <p:sldId id="288" r:id="rId30"/>
    <p:sldId id="289" r:id="rId31"/>
    <p:sldId id="290" r:id="rId32"/>
    <p:sldId id="291" r:id="rId33"/>
    <p:sldId id="292" r:id="rId34"/>
    <p:sldId id="293" r:id="rId35"/>
    <p:sldId id="301" r:id="rId36"/>
    <p:sldId id="302" r:id="rId37"/>
    <p:sldId id="303" r:id="rId38"/>
    <p:sldId id="304" r:id="rId39"/>
    <p:sldId id="305" r:id="rId40"/>
    <p:sldId id="306" r:id="rId41"/>
    <p:sldId id="295" r:id="rId42"/>
    <p:sldId id="296" r:id="rId43"/>
    <p:sldId id="297" r:id="rId44"/>
    <p:sldId id="307" r:id="rId45"/>
    <p:sldId id="308" r:id="rId46"/>
    <p:sldId id="309" r:id="rId47"/>
    <p:sldId id="310" r:id="rId48"/>
    <p:sldId id="298" r:id="rId49"/>
    <p:sldId id="311" r:id="rId50"/>
    <p:sldId id="312" r:id="rId51"/>
    <p:sldId id="313" r:id="rId52"/>
    <p:sldId id="316" r:id="rId53"/>
    <p:sldId id="317" r:id="rId54"/>
    <p:sldId id="319" r:id="rId55"/>
    <p:sldId id="320" r:id="rId56"/>
    <p:sldId id="321" r:id="rId57"/>
    <p:sldId id="318" r:id="rId58"/>
    <p:sldId id="315" r:id="rId59"/>
    <p:sldId id="299" r:id="rId60"/>
    <p:sldId id="322" r:id="rId61"/>
    <p:sldId id="323" r:id="rId62"/>
    <p:sldId id="324" r:id="rId63"/>
    <p:sldId id="327" r:id="rId64"/>
    <p:sldId id="328" r:id="rId65"/>
    <p:sldId id="329" r:id="rId66"/>
    <p:sldId id="330" r:id="rId67"/>
    <p:sldId id="331" r:id="rId68"/>
    <p:sldId id="300" r:id="rId69"/>
    <p:sldId id="332" r:id="rId70"/>
    <p:sldId id="333" r:id="rId71"/>
    <p:sldId id="344" r:id="rId72"/>
    <p:sldId id="345" r:id="rId73"/>
    <p:sldId id="346" r:id="rId74"/>
    <p:sldId id="275" r:id="rId75"/>
    <p:sldId id="334" r:id="rId76"/>
    <p:sldId id="335" r:id="rId77"/>
    <p:sldId id="336" r:id="rId78"/>
    <p:sldId id="337" r:id="rId79"/>
    <p:sldId id="287" r:id="rId80"/>
    <p:sldId id="338" r:id="rId81"/>
    <p:sldId id="339" r:id="rId82"/>
    <p:sldId id="340" r:id="rId83"/>
    <p:sldId id="341" r:id="rId84"/>
    <p:sldId id="342" r:id="rId85"/>
    <p:sldId id="343" r:id="rId8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62629A4F-CDEB-44C4-A6D5-E2FE6BD6AB56}" type="datetimeFigureOut">
              <a:rPr lang="it-IT" smtClean="0"/>
              <a:t>25/06/2020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91B5813C-40EE-48E2-B8D7-76E02E689BCA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9386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29A4F-CDEB-44C4-A6D5-E2FE6BD6AB56}" type="datetimeFigureOut">
              <a:rPr lang="it-IT" smtClean="0"/>
              <a:t>25/06/2020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5813C-40EE-48E2-B8D7-76E02E689B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4323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29A4F-CDEB-44C4-A6D5-E2FE6BD6AB56}" type="datetimeFigureOut">
              <a:rPr lang="it-IT" smtClean="0"/>
              <a:t>25/06/2020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5813C-40EE-48E2-B8D7-76E02E689BCA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418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29A4F-CDEB-44C4-A6D5-E2FE6BD6AB56}" type="datetimeFigureOut">
              <a:rPr lang="it-IT" smtClean="0"/>
              <a:t>25/06/2020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5813C-40EE-48E2-B8D7-76E02E689BCA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5963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29A4F-CDEB-44C4-A6D5-E2FE6BD6AB56}" type="datetimeFigureOut">
              <a:rPr lang="it-IT" smtClean="0"/>
              <a:t>25/06/2020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5813C-40EE-48E2-B8D7-76E02E689B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3420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29A4F-CDEB-44C4-A6D5-E2FE6BD6AB56}" type="datetimeFigureOut">
              <a:rPr lang="it-IT" smtClean="0"/>
              <a:t>25/06/2020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5813C-40EE-48E2-B8D7-76E02E689BCA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0454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29A4F-CDEB-44C4-A6D5-E2FE6BD6AB56}" type="datetimeFigureOut">
              <a:rPr lang="it-IT" smtClean="0"/>
              <a:t>25/06/2020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5813C-40EE-48E2-B8D7-76E02E689BCA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52175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29A4F-CDEB-44C4-A6D5-E2FE6BD6AB56}" type="datetimeFigureOut">
              <a:rPr lang="it-IT" smtClean="0"/>
              <a:t>25/06/2020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5813C-40EE-48E2-B8D7-76E02E689BCA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1624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29A4F-CDEB-44C4-A6D5-E2FE6BD6AB56}" type="datetimeFigureOut">
              <a:rPr lang="it-IT" smtClean="0"/>
              <a:t>25/06/2020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5813C-40EE-48E2-B8D7-76E02E689BCA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418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29A4F-CDEB-44C4-A6D5-E2FE6BD6AB56}" type="datetimeFigureOut">
              <a:rPr lang="it-IT" smtClean="0"/>
              <a:t>25/06/2020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5813C-40EE-48E2-B8D7-76E02E689B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5917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29A4F-CDEB-44C4-A6D5-E2FE6BD6AB56}" type="datetimeFigureOut">
              <a:rPr lang="it-IT" smtClean="0"/>
              <a:t>25/06/2020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5813C-40EE-48E2-B8D7-76E02E689BCA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3780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29A4F-CDEB-44C4-A6D5-E2FE6BD6AB56}" type="datetimeFigureOut">
              <a:rPr lang="it-IT" smtClean="0"/>
              <a:t>25/06/2020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5813C-40EE-48E2-B8D7-76E02E689B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059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29A4F-CDEB-44C4-A6D5-E2FE6BD6AB56}" type="datetimeFigureOut">
              <a:rPr lang="it-IT" smtClean="0"/>
              <a:t>25/06/2020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5813C-40EE-48E2-B8D7-76E02E689BCA}" type="slidenum">
              <a:rPr lang="it-IT" smtClean="0"/>
              <a:t>‹N›</a:t>
            </a:fld>
            <a:endParaRPr lang="it-IT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2012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29A4F-CDEB-44C4-A6D5-E2FE6BD6AB56}" type="datetimeFigureOut">
              <a:rPr lang="it-IT" smtClean="0"/>
              <a:t>25/06/2020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5813C-40EE-48E2-B8D7-76E02E689BCA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5276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29A4F-CDEB-44C4-A6D5-E2FE6BD6AB56}" type="datetimeFigureOut">
              <a:rPr lang="it-IT" smtClean="0"/>
              <a:t>25/06/2020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5813C-40EE-48E2-B8D7-76E02E689B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167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29A4F-CDEB-44C4-A6D5-E2FE6BD6AB56}" type="datetimeFigureOut">
              <a:rPr lang="it-IT" smtClean="0"/>
              <a:t>25/06/2020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5813C-40EE-48E2-B8D7-76E02E689BCA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3660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29A4F-CDEB-44C4-A6D5-E2FE6BD6AB56}" type="datetimeFigureOut">
              <a:rPr lang="it-IT" smtClean="0"/>
              <a:t>25/06/2020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5813C-40EE-48E2-B8D7-76E02E689B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2926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2629A4F-CDEB-44C4-A6D5-E2FE6BD6AB56}" type="datetimeFigureOut">
              <a:rPr lang="it-IT" smtClean="0"/>
              <a:t>25/06/2020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1B5813C-40EE-48E2-B8D7-76E02E689B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725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0" r:id="rId1"/>
    <p:sldLayoutId id="2147484451" r:id="rId2"/>
    <p:sldLayoutId id="2147484452" r:id="rId3"/>
    <p:sldLayoutId id="2147484453" r:id="rId4"/>
    <p:sldLayoutId id="2147484454" r:id="rId5"/>
    <p:sldLayoutId id="2147484455" r:id="rId6"/>
    <p:sldLayoutId id="2147484456" r:id="rId7"/>
    <p:sldLayoutId id="2147484457" r:id="rId8"/>
    <p:sldLayoutId id="2147484458" r:id="rId9"/>
    <p:sldLayoutId id="2147484459" r:id="rId10"/>
    <p:sldLayoutId id="2147484460" r:id="rId11"/>
    <p:sldLayoutId id="2147484461" r:id="rId12"/>
    <p:sldLayoutId id="2147484462" r:id="rId13"/>
    <p:sldLayoutId id="2147484463" r:id="rId14"/>
    <p:sldLayoutId id="2147484464" r:id="rId15"/>
    <p:sldLayoutId id="2147484465" r:id="rId16"/>
    <p:sldLayoutId id="214748446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7200" dirty="0" smtClean="0"/>
              <a:t>Amabili resti</a:t>
            </a:r>
            <a:endParaRPr lang="it-IT" sz="72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2800" dirty="0" smtClean="0"/>
              <a:t>Il latino nei documenti dell’Egitto tardoantico</a:t>
            </a:r>
            <a:endParaRPr lang="it-IT" sz="2800" dirty="0"/>
          </a:p>
        </p:txBody>
      </p:sp>
      <p:grpSp>
        <p:nvGrpSpPr>
          <p:cNvPr id="7" name="Group 143"/>
          <p:cNvGrpSpPr/>
          <p:nvPr/>
        </p:nvGrpSpPr>
        <p:grpSpPr>
          <a:xfrm>
            <a:off x="658369" y="5815584"/>
            <a:ext cx="2521366" cy="842703"/>
            <a:chOff x="-1" y="-1"/>
            <a:chExt cx="1723118" cy="812800"/>
          </a:xfrm>
        </p:grpSpPr>
        <p:sp>
          <p:nvSpPr>
            <p:cNvPr id="8" name="Shape 141"/>
            <p:cNvSpPr/>
            <p:nvPr/>
          </p:nvSpPr>
          <p:spPr>
            <a:xfrm>
              <a:off x="-2" y="-2"/>
              <a:ext cx="1722881" cy="81272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321457">
                <a:defRPr sz="12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latin typeface="Helvetica"/>
                  <a:ea typeface="Helvetica"/>
                  <a:cs typeface="Helvetica"/>
                  <a:sym typeface="Helvetica"/>
                </a:defRPr>
              </a:pPr>
              <a:endParaRPr sz="844">
                <a:solidFill>
                  <a:prstClr val="black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pic>
          <p:nvPicPr>
            <p:cNvPr id="9" name="image1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2" y="-2"/>
              <a:ext cx="1723119" cy="812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0" name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68532" y="6113996"/>
            <a:ext cx="2889633" cy="5177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47659" y="5766839"/>
            <a:ext cx="961317" cy="8754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Horizon2020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49056" y="6011197"/>
            <a:ext cx="3389141" cy="6311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0828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i="1" dirty="0" smtClean="0"/>
              <a:t>Cui </a:t>
            </a:r>
            <a:r>
              <a:rPr lang="it-IT" i="1" dirty="0" err="1" smtClean="0"/>
              <a:t>prodest</a:t>
            </a:r>
            <a:r>
              <a:rPr lang="it-IT" i="1" dirty="0" smtClean="0"/>
              <a:t>?</a:t>
            </a:r>
            <a:endParaRPr lang="it-IT" i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Prima fase: I a.C.-212 d.C. (attività imprenditoriali e creditizie, burocrazia militare, i veterani e il diritto romano, documenti di cancelleria)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3646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i="1" dirty="0" smtClean="0"/>
              <a:t>Cui </a:t>
            </a:r>
            <a:r>
              <a:rPr lang="it-IT" i="1" dirty="0" err="1" smtClean="0"/>
              <a:t>prodest</a:t>
            </a:r>
            <a:r>
              <a:rPr lang="it-IT" i="1" dirty="0" smtClean="0"/>
              <a:t>?</a:t>
            </a:r>
            <a:endParaRPr lang="it-IT" i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Prima fase: I a.C.-212 d.C. (attività imprenditoriali e creditizie, burocrazia militare, i veterani e il diritto romano, documenti di cancelleria)</a:t>
            </a:r>
          </a:p>
          <a:p>
            <a:r>
              <a:rPr lang="it-IT" dirty="0" smtClean="0"/>
              <a:t>Seconda fase: il III secolo (burocrazia militare, documenti di cancelleria)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0542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i="1" dirty="0" smtClean="0"/>
              <a:t>Cui </a:t>
            </a:r>
            <a:r>
              <a:rPr lang="it-IT" i="1" dirty="0" err="1" smtClean="0"/>
              <a:t>prodest</a:t>
            </a:r>
            <a:r>
              <a:rPr lang="it-IT" i="1" dirty="0" smtClean="0"/>
              <a:t>?</a:t>
            </a:r>
            <a:endParaRPr lang="it-IT" i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Prima fase: I a.C.-212 d.C. (attività imprenditoriali e creditizie, burocrazia militare, i veterani e il diritto romano, documenti di cancelleria)</a:t>
            </a:r>
          </a:p>
          <a:p>
            <a:r>
              <a:rPr lang="it-IT" dirty="0" smtClean="0"/>
              <a:t>Seconda fase: il III secolo (burocrazia militare, documenti di cancelleria)</a:t>
            </a:r>
          </a:p>
          <a:p>
            <a:r>
              <a:rPr lang="it-IT" dirty="0" smtClean="0"/>
              <a:t>Terza fase: </a:t>
            </a:r>
            <a:r>
              <a:rPr lang="it-IT" b="1" dirty="0" smtClean="0"/>
              <a:t>IV-VII secolo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78942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i="1" dirty="0" smtClean="0"/>
              <a:t>Cui </a:t>
            </a:r>
            <a:r>
              <a:rPr lang="it-IT" i="1" dirty="0" err="1" smtClean="0"/>
              <a:t>prodest</a:t>
            </a:r>
            <a:r>
              <a:rPr lang="it-IT" i="1" dirty="0" smtClean="0"/>
              <a:t>?</a:t>
            </a:r>
            <a:endParaRPr lang="it-IT" i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Prima fase: I a.C.-212 d.C. (attività imprenditoriali e creditizie, burocrazia militare, i veterani e il diritto romano, documenti di cancelleria)</a:t>
            </a:r>
          </a:p>
          <a:p>
            <a:r>
              <a:rPr lang="it-IT" dirty="0" smtClean="0"/>
              <a:t>Seconda fase: il III secolo (burocrazia militare, documenti di cancelleria)</a:t>
            </a:r>
          </a:p>
          <a:p>
            <a:r>
              <a:rPr lang="it-IT" dirty="0" smtClean="0"/>
              <a:t>Terza fase: </a:t>
            </a:r>
            <a:r>
              <a:rPr lang="it-IT" b="1" dirty="0" smtClean="0"/>
              <a:t>IV-VII secolo</a:t>
            </a:r>
          </a:p>
          <a:p>
            <a:r>
              <a:rPr lang="it-IT" dirty="0" smtClean="0"/>
              <a:t>Con uno spartiacque aggiuntivo nel </a:t>
            </a:r>
            <a:r>
              <a:rPr lang="it-IT" b="1" dirty="0" smtClean="0"/>
              <a:t>395</a:t>
            </a:r>
            <a:r>
              <a:rPr lang="it-IT" dirty="0" smtClean="0"/>
              <a:t> (più nostro che loro)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441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i="1" dirty="0" smtClean="0"/>
              <a:t>Cui </a:t>
            </a:r>
            <a:r>
              <a:rPr lang="it-IT" i="1" dirty="0" err="1" smtClean="0"/>
              <a:t>prodest</a:t>
            </a:r>
            <a:r>
              <a:rPr lang="it-IT" i="1" dirty="0" smtClean="0"/>
              <a:t>?</a:t>
            </a:r>
            <a:endParaRPr lang="it-IT" i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Prima fase: I a.C.-212 d.C. (attività imprenditoriali e creditizie, burocrazia militare, i veterani e il diritto romano, documenti di cancelleria)</a:t>
            </a:r>
          </a:p>
          <a:p>
            <a:r>
              <a:rPr lang="it-IT" dirty="0" smtClean="0"/>
              <a:t>Seconda fase: il III secolo (burocrazia militare, documenti di cancelleria)</a:t>
            </a:r>
          </a:p>
          <a:p>
            <a:r>
              <a:rPr lang="it-IT" dirty="0" smtClean="0"/>
              <a:t>Terza fase: </a:t>
            </a:r>
            <a:r>
              <a:rPr lang="it-IT" b="1" dirty="0" smtClean="0"/>
              <a:t>IV-VII secolo</a:t>
            </a:r>
          </a:p>
          <a:p>
            <a:r>
              <a:rPr lang="it-IT" dirty="0" smtClean="0"/>
              <a:t>Con uno spartiacque aggiuntivo nel </a:t>
            </a:r>
            <a:r>
              <a:rPr lang="it-IT" b="1" dirty="0" smtClean="0"/>
              <a:t>395</a:t>
            </a:r>
            <a:r>
              <a:rPr lang="it-IT" dirty="0" smtClean="0"/>
              <a:t> (più nostro che loro)</a:t>
            </a:r>
          </a:p>
          <a:p>
            <a:r>
              <a:rPr lang="it-IT" dirty="0" smtClean="0"/>
              <a:t>Che succede al latino in Egitto dopo Diocleziano?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3872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(a)</a:t>
            </a:r>
            <a:r>
              <a:rPr lang="it-IT" dirty="0" smtClean="0"/>
              <a:t> </a:t>
            </a: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</a:rPr>
              <a:t>Letteratura</a:t>
            </a:r>
            <a:r>
              <a:rPr lang="it-IT" b="1" dirty="0" smtClean="0"/>
              <a:t>, paraletteratura, giurisprudenza</a:t>
            </a:r>
            <a:endParaRPr lang="it-IT" b="1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064" y="665039"/>
            <a:ext cx="4702778" cy="5576060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 smtClean="0"/>
              <a:t>E. Dickey, R. Funari, R. Ferri, A. Garcea, M. C. Scappaticcio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P.Duke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inv. 798 +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P.Monts.Roca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inv. 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129-149</a:t>
            </a:r>
            <a:r>
              <a:rPr lang="it-IT" dirty="0" smtClean="0"/>
              <a:t> (</a:t>
            </a:r>
            <a:r>
              <a:rPr lang="it-IT" b="1" dirty="0" smtClean="0"/>
              <a:t>IV d.C</a:t>
            </a:r>
            <a:r>
              <a:rPr lang="it-IT" dirty="0" smtClean="0"/>
              <a:t>.): </a:t>
            </a:r>
            <a:r>
              <a:rPr lang="en-US" cap="small" dirty="0"/>
              <a:t>Cic</a:t>
            </a:r>
            <a:r>
              <a:rPr lang="en-US" dirty="0"/>
              <a:t>. </a:t>
            </a:r>
            <a:r>
              <a:rPr lang="en-US" i="1" dirty="0"/>
              <a:t>Cat</a:t>
            </a:r>
            <a:r>
              <a:rPr lang="en-US" dirty="0"/>
              <a:t>. 1, 6-9; 13-33; </a:t>
            </a:r>
            <a:r>
              <a:rPr lang="en-US" dirty="0" smtClean="0"/>
              <a:t>un </a:t>
            </a:r>
            <a:r>
              <a:rPr lang="en-US" dirty="0" err="1" smtClean="0"/>
              <a:t>inno</a:t>
            </a:r>
            <a:r>
              <a:rPr lang="en-US" dirty="0" smtClean="0"/>
              <a:t> alla </a:t>
            </a:r>
            <a:r>
              <a:rPr lang="en-US" dirty="0" err="1" smtClean="0"/>
              <a:t>Vergine</a:t>
            </a:r>
            <a:r>
              <a:rPr lang="en-US" dirty="0" smtClean="0"/>
              <a:t>; </a:t>
            </a:r>
            <a:r>
              <a:rPr lang="en-US" i="1" dirty="0"/>
              <a:t>Alcestis</a:t>
            </a:r>
            <a:r>
              <a:rPr lang="en-US" dirty="0"/>
              <a:t>; </a:t>
            </a:r>
            <a:r>
              <a:rPr lang="en-US" i="1" dirty="0"/>
              <a:t>Hadrianus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308612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(a)</a:t>
            </a:r>
            <a:r>
              <a:rPr lang="it-IT" dirty="0" smtClean="0"/>
              <a:t> </a:t>
            </a: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</a:rPr>
              <a:t>Letteratura</a:t>
            </a:r>
            <a:r>
              <a:rPr lang="it-IT" b="1" dirty="0" smtClean="0"/>
              <a:t>, paraletteratura, giurisprudenza</a:t>
            </a:r>
            <a:endParaRPr lang="it-IT" b="1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 smtClean="0"/>
              <a:t>E. Dickey, R. Funari, R. Ferri, A. Garcea, M. C. Scappaticcio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dirty="0" smtClean="0"/>
              <a:t>P.Duke </a:t>
            </a:r>
            <a:r>
              <a:rPr lang="it-IT" dirty="0"/>
              <a:t>inv. 798 + </a:t>
            </a:r>
            <a:r>
              <a:rPr lang="it-IT" dirty="0" err="1"/>
              <a:t>P.Monts.Roca</a:t>
            </a:r>
            <a:r>
              <a:rPr lang="it-IT" dirty="0"/>
              <a:t> inv. </a:t>
            </a:r>
            <a:r>
              <a:rPr lang="it-IT" dirty="0" smtClean="0"/>
              <a:t>129-149 (IV d.C.): </a:t>
            </a:r>
            <a:r>
              <a:rPr lang="en-US" cap="small" dirty="0"/>
              <a:t>Cic</a:t>
            </a:r>
            <a:r>
              <a:rPr lang="en-US" dirty="0"/>
              <a:t>. </a:t>
            </a:r>
            <a:r>
              <a:rPr lang="en-US" i="1" dirty="0"/>
              <a:t>Cat</a:t>
            </a:r>
            <a:r>
              <a:rPr lang="en-US" dirty="0"/>
              <a:t>. 1, 6-9; 13-33; </a:t>
            </a:r>
            <a:r>
              <a:rPr lang="en-US" dirty="0" smtClean="0"/>
              <a:t>un </a:t>
            </a:r>
            <a:r>
              <a:rPr lang="en-US" dirty="0" err="1" smtClean="0"/>
              <a:t>inno</a:t>
            </a:r>
            <a:r>
              <a:rPr lang="en-US" dirty="0" smtClean="0"/>
              <a:t> alla </a:t>
            </a:r>
            <a:r>
              <a:rPr lang="en-US" dirty="0" err="1" smtClean="0"/>
              <a:t>Vergine</a:t>
            </a:r>
            <a:r>
              <a:rPr lang="en-US" dirty="0" smtClean="0"/>
              <a:t>; </a:t>
            </a:r>
            <a:r>
              <a:rPr lang="en-US" i="1" dirty="0"/>
              <a:t>Alcestis</a:t>
            </a:r>
            <a:r>
              <a:rPr lang="en-US" dirty="0"/>
              <a:t>; </a:t>
            </a:r>
            <a:r>
              <a:rPr lang="en-US" i="1" dirty="0" smtClean="0"/>
              <a:t>Hadrianus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P.Ant. inv.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.n</a:t>
            </a:r>
            <a:r>
              <a:rPr lang="en-US" dirty="0" smtClean="0"/>
              <a:t>. (</a:t>
            </a:r>
            <a:r>
              <a:rPr lang="en-US" b="1" dirty="0" smtClean="0"/>
              <a:t>VI d.C</a:t>
            </a:r>
            <a:r>
              <a:rPr lang="en-US" dirty="0" smtClean="0"/>
              <a:t>.): </a:t>
            </a:r>
            <a:r>
              <a:rPr lang="en-US" cap="small" dirty="0" smtClean="0"/>
              <a:t>Iuv</a:t>
            </a:r>
            <a:r>
              <a:rPr lang="en-US" dirty="0" smtClean="0"/>
              <a:t>. 7. 149–98.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i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64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(a)</a:t>
            </a:r>
            <a:r>
              <a:rPr lang="it-IT" dirty="0" smtClean="0"/>
              <a:t> </a:t>
            </a:r>
            <a:r>
              <a:rPr lang="it-IT" b="1" dirty="0" smtClean="0">
                <a:solidFill>
                  <a:schemeClr val="tx1"/>
                </a:solidFill>
              </a:rPr>
              <a:t>Letteratura</a:t>
            </a:r>
            <a:r>
              <a:rPr lang="it-IT" b="1" dirty="0" smtClean="0"/>
              <a:t>, </a:t>
            </a: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</a:rPr>
              <a:t>paraletteratura</a:t>
            </a:r>
            <a:r>
              <a:rPr lang="it-IT" b="1" dirty="0" smtClean="0"/>
              <a:t>, giurisprudenza</a:t>
            </a:r>
            <a:endParaRPr lang="it-IT" b="1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 smtClean="0"/>
              <a:t>E. Dickey, R. Funari, R. Ferri, A. Garcea, M. C. Scappaticcio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i="1" dirty="0">
                <a:solidFill>
                  <a:schemeClr val="accent1">
                    <a:lumMod val="75000"/>
                  </a:schemeClr>
                </a:solidFill>
              </a:rPr>
              <a:t>P.Rain. </a:t>
            </a:r>
            <a:r>
              <a:rPr lang="it-IT" i="1" dirty="0" err="1">
                <a:solidFill>
                  <a:schemeClr val="accent1">
                    <a:lumMod val="75000"/>
                  </a:schemeClr>
                </a:solidFill>
              </a:rPr>
              <a:t>Unterricht</a:t>
            </a:r>
            <a:r>
              <a:rPr lang="it-IT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i="1" dirty="0" err="1">
                <a:solidFill>
                  <a:schemeClr val="accent1">
                    <a:lumMod val="75000"/>
                  </a:schemeClr>
                </a:solidFill>
              </a:rPr>
              <a:t>Copt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270</a:t>
            </a:r>
            <a:r>
              <a:rPr lang="it-IT" dirty="0"/>
              <a:t> </a:t>
            </a:r>
            <a:r>
              <a:rPr lang="it-IT" dirty="0" smtClean="0"/>
              <a:t>(</a:t>
            </a:r>
            <a:r>
              <a:rPr lang="it-IT" b="1" dirty="0" smtClean="0"/>
              <a:t>VI d.C</a:t>
            </a:r>
            <a:r>
              <a:rPr lang="it-IT" dirty="0" smtClean="0"/>
              <a:t>.): glossario trilingue (Latino in caratteri greci, Greco, Copto)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i="1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055" y="713232"/>
            <a:ext cx="4725263" cy="5404104"/>
          </a:xfrm>
        </p:spPr>
      </p:pic>
    </p:spTree>
    <p:extLst>
      <p:ext uri="{BB962C8B-B14F-4D97-AF65-F5344CB8AC3E}">
        <p14:creationId xmlns:p14="http://schemas.microsoft.com/office/powerpoint/2010/main" val="356524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(a)</a:t>
            </a:r>
            <a:r>
              <a:rPr lang="it-IT" dirty="0" smtClean="0"/>
              <a:t> </a:t>
            </a:r>
            <a:r>
              <a:rPr lang="it-IT" b="1" dirty="0" smtClean="0">
                <a:solidFill>
                  <a:schemeClr val="tx1"/>
                </a:solidFill>
              </a:rPr>
              <a:t>Letteratura</a:t>
            </a:r>
            <a:r>
              <a:rPr lang="it-IT" b="1" dirty="0" smtClean="0"/>
              <a:t>, </a:t>
            </a:r>
            <a:r>
              <a:rPr lang="it-IT" b="1" dirty="0" smtClean="0">
                <a:solidFill>
                  <a:schemeClr val="tx1"/>
                </a:solidFill>
              </a:rPr>
              <a:t>paraletteratura</a:t>
            </a:r>
            <a:r>
              <a:rPr lang="it-IT" b="1" dirty="0" smtClean="0"/>
              <a:t>, </a:t>
            </a: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</a:rPr>
              <a:t>giurisprudenza</a:t>
            </a:r>
            <a:endParaRPr lang="it-IT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 smtClean="0"/>
              <a:t>E. Dickey, R. Funari, R. Ferri, A. Garcea, M. C. Scappaticcio, il progetto </a:t>
            </a: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</a:rPr>
              <a:t>REDHIS</a:t>
            </a:r>
            <a:r>
              <a:rPr lang="it-IT" dirty="0" smtClean="0"/>
              <a:t> (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D. Mantovani</a:t>
            </a:r>
            <a:r>
              <a:rPr lang="it-IT" dirty="0" smtClean="0"/>
              <a:t>), S. Ammirati, M. Fressura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i="1" dirty="0" smtClean="0"/>
              <a:t>P.Oxy. </a:t>
            </a:r>
            <a:r>
              <a:rPr lang="it-IT" dirty="0" smtClean="0"/>
              <a:t>XV 1314 (</a:t>
            </a:r>
            <a:r>
              <a:rPr lang="it-IT" b="1" dirty="0" smtClean="0"/>
              <a:t>VI d.C.</a:t>
            </a:r>
            <a:r>
              <a:rPr lang="it-IT" dirty="0" smtClean="0"/>
              <a:t>): Indice del </a:t>
            </a:r>
            <a:r>
              <a:rPr lang="it-IT" i="1" dirty="0" smtClean="0">
                <a:solidFill>
                  <a:schemeClr val="accent1">
                    <a:lumMod val="75000"/>
                  </a:schemeClr>
                </a:solidFill>
              </a:rPr>
              <a:t>Corpus Iuris </a:t>
            </a:r>
            <a:r>
              <a:rPr lang="it-IT" i="1" dirty="0" err="1" smtClean="0">
                <a:solidFill>
                  <a:schemeClr val="accent1">
                    <a:lumMod val="75000"/>
                  </a:schemeClr>
                </a:solidFill>
              </a:rPr>
              <a:t>Ciuilis</a:t>
            </a:r>
            <a:r>
              <a:rPr lang="it-IT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dirty="0" smtClean="0"/>
              <a:t>di Giustiniano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i="1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408" y="622247"/>
            <a:ext cx="3867912" cy="5672466"/>
          </a:xfrm>
        </p:spPr>
      </p:pic>
    </p:spTree>
    <p:extLst>
      <p:ext uri="{BB962C8B-B14F-4D97-AF65-F5344CB8AC3E}">
        <p14:creationId xmlns:p14="http://schemas.microsoft.com/office/powerpoint/2010/main" val="105114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(b) I verbali di processo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Più di </a:t>
            </a:r>
            <a:r>
              <a:rPr lang="it-IT" b="1" dirty="0" smtClean="0"/>
              <a:t>200</a:t>
            </a:r>
            <a:r>
              <a:rPr lang="it-IT" dirty="0" smtClean="0"/>
              <a:t> manoscritti tra IV e VII d.C.</a:t>
            </a:r>
          </a:p>
        </p:txBody>
      </p:sp>
    </p:spTree>
    <p:extLst>
      <p:ext uri="{BB962C8B-B14F-4D97-AF65-F5344CB8AC3E}">
        <p14:creationId xmlns:p14="http://schemas.microsoft.com/office/powerpoint/2010/main" val="31288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Perché sono qui oggi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634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(b) I verbali di processo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Più di </a:t>
            </a:r>
            <a:r>
              <a:rPr lang="it-IT" b="1" dirty="0" smtClean="0"/>
              <a:t>200</a:t>
            </a:r>
            <a:r>
              <a:rPr lang="it-IT" dirty="0" smtClean="0"/>
              <a:t> manoscritti tra IV e VII d.C.</a:t>
            </a:r>
          </a:p>
          <a:p>
            <a:r>
              <a:rPr lang="it-IT" dirty="0" smtClean="0"/>
              <a:t>Tipologia probabilmente </a:t>
            </a:r>
            <a:r>
              <a:rPr lang="it-IT" b="1" dirty="0" smtClean="0"/>
              <a:t>uniforme</a:t>
            </a:r>
            <a:r>
              <a:rPr lang="it-IT" dirty="0" smtClean="0"/>
              <a:t> in tutto l’Impero: la troviamo quasi invariata nei </a:t>
            </a:r>
            <a:r>
              <a:rPr lang="it-IT" i="1" dirty="0" smtClean="0"/>
              <a:t>Gesta municipalia </a:t>
            </a:r>
            <a:r>
              <a:rPr lang="it-IT" dirty="0" smtClean="0"/>
              <a:t>dell’Italia bizantina e longobarda dal VI d.C. in poi (D. Internullo)</a:t>
            </a:r>
          </a:p>
        </p:txBody>
      </p:sp>
    </p:spTree>
    <p:extLst>
      <p:ext uri="{BB962C8B-B14F-4D97-AF65-F5344CB8AC3E}">
        <p14:creationId xmlns:p14="http://schemas.microsoft.com/office/powerpoint/2010/main" val="31253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(b) I verbali di processo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Più di </a:t>
            </a:r>
            <a:r>
              <a:rPr lang="it-IT" b="1" dirty="0" smtClean="0"/>
              <a:t>200</a:t>
            </a:r>
            <a:r>
              <a:rPr lang="it-IT" dirty="0" smtClean="0"/>
              <a:t> manoscritti tra IV e VII d.C.</a:t>
            </a:r>
          </a:p>
          <a:p>
            <a:r>
              <a:rPr lang="it-IT" dirty="0" smtClean="0"/>
              <a:t>Tipologia probabilmente uniforme in tutto l’Impero</a:t>
            </a:r>
          </a:p>
          <a:p>
            <a:r>
              <a:rPr lang="it-IT" dirty="0" smtClean="0"/>
              <a:t>In Egitto, troviamo una </a:t>
            </a:r>
            <a:r>
              <a:rPr lang="it-IT" b="1" dirty="0" smtClean="0">
                <a:solidFill>
                  <a:schemeClr val="accent2">
                    <a:lumMod val="75000"/>
                  </a:schemeClr>
                </a:solidFill>
              </a:rPr>
              <a:t>cornice latina </a:t>
            </a:r>
            <a:r>
              <a:rPr lang="it-IT" dirty="0" smtClean="0"/>
              <a:t>(data, nomi dei magistrati e delle parti in causa, </a:t>
            </a:r>
            <a:r>
              <a:rPr lang="it-IT" i="1" dirty="0" smtClean="0"/>
              <a:t>d(ixit)</a:t>
            </a:r>
            <a:r>
              <a:rPr lang="it-IT" dirty="0" smtClean="0"/>
              <a:t>, sentenze) e il resto è 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greco</a:t>
            </a:r>
          </a:p>
        </p:txBody>
      </p:sp>
    </p:spTree>
    <p:extLst>
      <p:ext uri="{BB962C8B-B14F-4D97-AF65-F5344CB8AC3E}">
        <p14:creationId xmlns:p14="http://schemas.microsoft.com/office/powerpoint/2010/main" val="168235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(b) I verbali di processo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Più di </a:t>
            </a:r>
            <a:r>
              <a:rPr lang="it-IT" b="1" dirty="0" smtClean="0"/>
              <a:t>200</a:t>
            </a:r>
            <a:r>
              <a:rPr lang="it-IT" dirty="0" smtClean="0"/>
              <a:t> manoscritti tra IV e VII d.C.</a:t>
            </a:r>
          </a:p>
          <a:p>
            <a:r>
              <a:rPr lang="it-IT" dirty="0" smtClean="0"/>
              <a:t>Tipologia probabilmente uniforme in tutto l’Impero</a:t>
            </a:r>
          </a:p>
          <a:p>
            <a:r>
              <a:rPr lang="it-IT" dirty="0" smtClean="0"/>
              <a:t>In Egitto, troviamo una </a:t>
            </a:r>
            <a:r>
              <a:rPr lang="it-IT" b="1" dirty="0" smtClean="0">
                <a:solidFill>
                  <a:schemeClr val="accent2">
                    <a:lumMod val="75000"/>
                  </a:schemeClr>
                </a:solidFill>
              </a:rPr>
              <a:t>cornice latina </a:t>
            </a:r>
            <a:r>
              <a:rPr lang="it-IT" dirty="0" smtClean="0"/>
              <a:t>(data, nomi dei magistrati e delle parti in causa, </a:t>
            </a:r>
            <a:r>
              <a:rPr lang="it-IT" i="1" dirty="0" smtClean="0"/>
              <a:t>d(ixit)</a:t>
            </a:r>
            <a:r>
              <a:rPr lang="it-IT" dirty="0" smtClean="0"/>
              <a:t>, sentenze) e il resto è 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greco</a:t>
            </a:r>
          </a:p>
          <a:p>
            <a:r>
              <a:rPr lang="it-IT" dirty="0" smtClean="0">
                <a:solidFill>
                  <a:schemeClr val="tx1"/>
                </a:solidFill>
              </a:rPr>
              <a:t>R. Coles; J. N. Adams; B. Palme, A. Dolganov</a:t>
            </a:r>
          </a:p>
        </p:txBody>
      </p:sp>
    </p:spTree>
    <p:extLst>
      <p:ext uri="{BB962C8B-B14F-4D97-AF65-F5344CB8AC3E}">
        <p14:creationId xmlns:p14="http://schemas.microsoft.com/office/powerpoint/2010/main" val="121710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(b) I verbali di processo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Più di </a:t>
            </a:r>
            <a:r>
              <a:rPr lang="it-IT" b="1" dirty="0" smtClean="0"/>
              <a:t>200</a:t>
            </a:r>
            <a:r>
              <a:rPr lang="it-IT" dirty="0" smtClean="0"/>
              <a:t> manoscritti tra IV e VII d.C.</a:t>
            </a:r>
          </a:p>
          <a:p>
            <a:r>
              <a:rPr lang="it-IT" dirty="0" smtClean="0"/>
              <a:t>Tipologia probabilmente uniforme in tutto l’Impero</a:t>
            </a:r>
          </a:p>
          <a:p>
            <a:r>
              <a:rPr lang="it-IT" dirty="0" smtClean="0"/>
              <a:t>In Egitto, troviamo una </a:t>
            </a:r>
            <a:r>
              <a:rPr lang="it-IT" b="1" dirty="0" smtClean="0">
                <a:solidFill>
                  <a:schemeClr val="accent2">
                    <a:lumMod val="75000"/>
                  </a:schemeClr>
                </a:solidFill>
              </a:rPr>
              <a:t>cornice latina </a:t>
            </a:r>
            <a:r>
              <a:rPr lang="it-IT" dirty="0" smtClean="0"/>
              <a:t>(data, nomi dei magistrati e delle parti in causa, </a:t>
            </a:r>
            <a:r>
              <a:rPr lang="it-IT" i="1" dirty="0" smtClean="0"/>
              <a:t>d(ixit)</a:t>
            </a:r>
            <a:r>
              <a:rPr lang="it-IT" dirty="0" smtClean="0"/>
              <a:t>, sentenze) e il resto è 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greco</a:t>
            </a:r>
          </a:p>
          <a:p>
            <a:r>
              <a:rPr lang="it-IT" dirty="0" smtClean="0">
                <a:solidFill>
                  <a:schemeClr val="tx1"/>
                </a:solidFill>
              </a:rPr>
              <a:t>R. Coles; J. N. Adams; B. Palme, A. Dolganov</a:t>
            </a:r>
          </a:p>
          <a:p>
            <a:r>
              <a:rPr lang="it-IT" dirty="0" smtClean="0">
                <a:solidFill>
                  <a:schemeClr val="tx1"/>
                </a:solidFill>
              </a:rPr>
              <a:t>‘Se c’è del latino ma non sai cos’è, è un verbale di </a:t>
            </a:r>
            <a:r>
              <a:rPr lang="it-IT" dirty="0" err="1" smtClean="0">
                <a:solidFill>
                  <a:schemeClr val="tx1"/>
                </a:solidFill>
              </a:rPr>
              <a:t>processo’</a:t>
            </a:r>
            <a:endParaRPr lang="it-IT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58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61" y="484632"/>
            <a:ext cx="11382320" cy="5934456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8567044" y="115300"/>
            <a:ext cx="2848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 dirty="0"/>
              <a:t>P.Oxy.</a:t>
            </a:r>
            <a:r>
              <a:rPr lang="it-IT" b="1" dirty="0"/>
              <a:t> LXIII 4381 </a:t>
            </a:r>
            <a:r>
              <a:rPr lang="it-IT" dirty="0"/>
              <a:t>(</a:t>
            </a:r>
            <a:r>
              <a:rPr lang="it-IT" b="1" dirty="0"/>
              <a:t>375</a:t>
            </a:r>
            <a:r>
              <a:rPr lang="it-IT" dirty="0"/>
              <a:t> d.C.)</a:t>
            </a:r>
          </a:p>
        </p:txBody>
      </p:sp>
    </p:spTree>
    <p:extLst>
      <p:ext uri="{BB962C8B-B14F-4D97-AF65-F5344CB8AC3E}">
        <p14:creationId xmlns:p14="http://schemas.microsoft.com/office/powerpoint/2010/main" val="174546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61" y="484632"/>
            <a:ext cx="11382320" cy="5934456"/>
          </a:xfrm>
          <a:prstGeom prst="rect">
            <a:avLst/>
          </a:prstGeom>
        </p:spPr>
      </p:pic>
      <p:cxnSp>
        <p:nvCxnSpPr>
          <p:cNvPr id="4" name="Connettore 1 3"/>
          <p:cNvCxnSpPr/>
          <p:nvPr/>
        </p:nvCxnSpPr>
        <p:spPr>
          <a:xfrm flipV="1">
            <a:off x="1316736" y="1709928"/>
            <a:ext cx="5632704" cy="5486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/>
          <p:cNvCxnSpPr/>
          <p:nvPr/>
        </p:nvCxnSpPr>
        <p:spPr>
          <a:xfrm flipV="1">
            <a:off x="1316736" y="2511552"/>
            <a:ext cx="5632704" cy="5486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 flipV="1">
            <a:off x="1316736" y="3313176"/>
            <a:ext cx="5632704" cy="5486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13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61" y="484632"/>
            <a:ext cx="11382320" cy="5934456"/>
          </a:xfrm>
          <a:prstGeom prst="rect">
            <a:avLst/>
          </a:prstGeom>
        </p:spPr>
      </p:pic>
      <p:sp>
        <p:nvSpPr>
          <p:cNvPr id="3" name="Parentesi graffa aperta 2"/>
          <p:cNvSpPr/>
          <p:nvPr/>
        </p:nvSpPr>
        <p:spPr>
          <a:xfrm>
            <a:off x="960120" y="3236976"/>
            <a:ext cx="530352" cy="2852928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875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30936" y="1691640"/>
            <a:ext cx="108447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|</a:t>
            </a:r>
            <a:r>
              <a:rPr lang="it-IT" baseline="30000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1	</a:t>
            </a:r>
            <a:r>
              <a:rPr lang="it-IT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P̣[</a:t>
            </a:r>
            <a:r>
              <a:rPr lang="it-IT" dirty="0" err="1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ost</a:t>
            </a:r>
            <a:r>
              <a:rPr lang="it-IT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] </a:t>
            </a:r>
            <a:r>
              <a:rPr lang="it-IT" dirty="0" err="1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c̣ons</a:t>
            </a:r>
            <a:r>
              <a:rPr lang="it-IT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(</a:t>
            </a:r>
            <a:r>
              <a:rPr lang="it-IT" dirty="0" err="1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ulato</a:t>
            </a:r>
            <a:r>
              <a:rPr lang="it-IT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)s d(omini) n(ostri) </a:t>
            </a:r>
            <a:r>
              <a:rPr lang="it-IT" dirty="0" err="1">
                <a:latin typeface="IFAO-Grec Unicode" panose="02020603050405020304" pitchFamily="18" charset="0"/>
                <a:ea typeface="IFAO-Grec Unicode" panose="02020603050405020304" pitchFamily="18" charset="0"/>
              </a:rPr>
              <a:t>Gratiani</a:t>
            </a:r>
            <a:r>
              <a:rPr lang="it-IT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</a:t>
            </a:r>
            <a:r>
              <a:rPr lang="it-IT" dirty="0" err="1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pẹr</a:t>
            </a:r>
            <a:r>
              <a:rPr lang="it-IT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(</a:t>
            </a:r>
            <a:r>
              <a:rPr lang="it-IT" dirty="0" err="1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petui</a:t>
            </a:r>
            <a:r>
              <a:rPr lang="it-IT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) Aug(usti) </a:t>
            </a:r>
            <a:r>
              <a:rPr lang="it-IT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III et </a:t>
            </a:r>
            <a:r>
              <a:rPr lang="it-IT" dirty="0" err="1">
                <a:latin typeface="IFAO-Grec Unicode" panose="02020603050405020304" pitchFamily="18" charset="0"/>
                <a:ea typeface="IFAO-Grec Unicode" panose="02020603050405020304" pitchFamily="18" charset="0"/>
              </a:rPr>
              <a:t>Equitio</a:t>
            </a:r>
            <a:r>
              <a:rPr lang="it-IT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</a:t>
            </a:r>
            <a:r>
              <a:rPr lang="it-IT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v(ir-) c(</a:t>
            </a:r>
            <a:r>
              <a:rPr lang="it-IT" dirty="0" err="1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larissim</a:t>
            </a:r>
            <a:r>
              <a:rPr lang="it-IT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-) </a:t>
            </a:r>
            <a:r>
              <a:rPr lang="it-IT" dirty="0" err="1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com</a:t>
            </a:r>
            <a:r>
              <a:rPr lang="it-IT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(it-) 	die </a:t>
            </a:r>
            <a:r>
              <a:rPr lang="it-IT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III </a:t>
            </a:r>
            <a:r>
              <a:rPr lang="it-IT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Non(as) Aug(ustas) Alex(</a:t>
            </a:r>
            <a:r>
              <a:rPr lang="it-IT" dirty="0" err="1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andreae</a:t>
            </a:r>
            <a:r>
              <a:rPr lang="it-IT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) </a:t>
            </a:r>
            <a:r>
              <a:rPr lang="it-IT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in </a:t>
            </a:r>
            <a:r>
              <a:rPr lang="it-IT" dirty="0" err="1">
                <a:latin typeface="IFAO-Grec Unicode" panose="02020603050405020304" pitchFamily="18" charset="0"/>
                <a:ea typeface="IFAO-Grec Unicode" panose="02020603050405020304" pitchFamily="18" charset="0"/>
              </a:rPr>
              <a:t>secretario</a:t>
            </a:r>
            <a:endParaRPr lang="it-IT" dirty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  <a:p>
            <a:r>
              <a:rPr lang="it-IT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|</a:t>
            </a:r>
            <a:r>
              <a:rPr lang="it-IT" baseline="300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2</a:t>
            </a:r>
            <a:r>
              <a:rPr lang="it-IT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</a:t>
            </a:r>
            <a:r>
              <a:rPr lang="it-IT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	Ex </a:t>
            </a:r>
            <a:r>
              <a:rPr lang="it-IT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officio </a:t>
            </a:r>
            <a:r>
              <a:rPr lang="it-IT" dirty="0" err="1">
                <a:latin typeface="IFAO-Grec Unicode" panose="02020603050405020304" pitchFamily="18" charset="0"/>
                <a:ea typeface="IFAO-Grec Unicode" panose="02020603050405020304" pitchFamily="18" charset="0"/>
              </a:rPr>
              <a:t>dictum</a:t>
            </a:r>
            <a:r>
              <a:rPr lang="it-IT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est: ‘</a:t>
            </a:r>
            <a:r>
              <a:rPr lang="it-IT" dirty="0" err="1">
                <a:latin typeface="IFAO-Grec Unicode" panose="02020603050405020304" pitchFamily="18" charset="0"/>
                <a:ea typeface="IFAO-Grec Unicode" panose="02020603050405020304" pitchFamily="18" charset="0"/>
              </a:rPr>
              <a:t>Cuiusmodi</a:t>
            </a:r>
            <a:r>
              <a:rPr lang="it-IT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libellum </a:t>
            </a:r>
            <a:r>
              <a:rPr lang="it-IT" dirty="0" err="1">
                <a:latin typeface="IFAO-Grec Unicode" panose="02020603050405020304" pitchFamily="18" charset="0"/>
                <a:ea typeface="IFAO-Grec Unicode" panose="02020603050405020304" pitchFamily="18" charset="0"/>
              </a:rPr>
              <a:t>Pelion</a:t>
            </a:r>
            <a:r>
              <a:rPr lang="it-IT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</a:t>
            </a:r>
            <a:r>
              <a:rPr lang="it-IT" dirty="0" err="1">
                <a:latin typeface="IFAO-Grec Unicode" panose="02020603050405020304" pitchFamily="18" charset="0"/>
                <a:ea typeface="IFAO-Grec Unicode" panose="02020603050405020304" pitchFamily="18" charset="0"/>
              </a:rPr>
              <a:t>ducenarius</a:t>
            </a:r>
            <a:r>
              <a:rPr lang="it-IT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</a:t>
            </a:r>
            <a:r>
              <a:rPr lang="it-IT" dirty="0" err="1">
                <a:latin typeface="IFAO-Grec Unicode" panose="02020603050405020304" pitchFamily="18" charset="0"/>
                <a:ea typeface="IFAO-Grec Unicode" panose="02020603050405020304" pitchFamily="18" charset="0"/>
              </a:rPr>
              <a:t>publice</a:t>
            </a:r>
            <a:r>
              <a:rPr lang="it-IT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</a:t>
            </a:r>
            <a:r>
              <a:rPr lang="it-IT" dirty="0" err="1">
                <a:latin typeface="IFAO-Grec Unicode" panose="02020603050405020304" pitchFamily="18" charset="0"/>
                <a:ea typeface="IFAO-Grec Unicode" panose="02020603050405020304" pitchFamily="18" charset="0"/>
              </a:rPr>
              <a:t>magnitudine⟦m</a:t>
            </a:r>
            <a:r>
              <a:rPr lang="it-IT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⟧ tuae </a:t>
            </a:r>
            <a:r>
              <a:rPr lang="it-IT" dirty="0" err="1">
                <a:latin typeface="IFAO-Grec Unicode" panose="02020603050405020304" pitchFamily="18" charset="0"/>
                <a:ea typeface="IFAO-Grec Unicode" panose="02020603050405020304" pitchFamily="18" charset="0"/>
              </a:rPr>
              <a:t>obtulerit</a:t>
            </a:r>
            <a:r>
              <a:rPr lang="it-IT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prae </a:t>
            </a:r>
            <a:r>
              <a:rPr lang="it-IT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	</a:t>
            </a:r>
            <a:r>
              <a:rPr lang="it-IT" dirty="0" err="1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manibus</a:t>
            </a:r>
            <a:r>
              <a:rPr lang="it-IT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 </a:t>
            </a:r>
            <a:r>
              <a:rPr lang="it-IT" dirty="0" err="1">
                <a:latin typeface="IFAO-Grec Unicode" panose="02020603050405020304" pitchFamily="18" charset="0"/>
                <a:ea typeface="IFAO-Grec Unicode" panose="02020603050405020304" pitchFamily="18" charset="0"/>
              </a:rPr>
              <a:t>habentes</a:t>
            </a:r>
            <a:r>
              <a:rPr lang="it-IT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[reci]</a:t>
            </a:r>
            <a:r>
              <a:rPr lang="it-IT" dirty="0" err="1">
                <a:latin typeface="IFAO-Grec Unicode" panose="02020603050405020304" pitchFamily="18" charset="0"/>
                <a:ea typeface="IFAO-Grec Unicode" panose="02020603050405020304" pitchFamily="18" charset="0"/>
              </a:rPr>
              <a:t>tamus</a:t>
            </a:r>
            <a:r>
              <a:rPr lang="it-IT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, si </a:t>
            </a:r>
            <a:r>
              <a:rPr lang="it-IT" dirty="0" err="1">
                <a:latin typeface="IFAO-Grec Unicode" panose="02020603050405020304" pitchFamily="18" charset="0"/>
                <a:ea typeface="IFAO-Grec Unicode" panose="02020603050405020304" pitchFamily="18" charset="0"/>
              </a:rPr>
              <a:t>praecipis</a:t>
            </a:r>
            <a:r>
              <a:rPr lang="it-IT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.’</a:t>
            </a:r>
          </a:p>
          <a:p>
            <a:r>
              <a:rPr lang="it-IT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|</a:t>
            </a:r>
            <a:r>
              <a:rPr lang="it-IT" baseline="300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3</a:t>
            </a:r>
            <a:r>
              <a:rPr lang="it-IT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</a:t>
            </a:r>
            <a:r>
              <a:rPr lang="it-IT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	</a:t>
            </a:r>
            <a:r>
              <a:rPr lang="it-IT" dirty="0" err="1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F̣ḷavius</a:t>
            </a:r>
            <a:r>
              <a:rPr lang="it-IT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 </a:t>
            </a:r>
            <a:r>
              <a:rPr lang="it-IT" dirty="0" err="1">
                <a:latin typeface="IFAO-Grec Unicode" panose="02020603050405020304" pitchFamily="18" charset="0"/>
                <a:ea typeface="IFAO-Grec Unicode" panose="02020603050405020304" pitchFamily="18" charset="0"/>
              </a:rPr>
              <a:t>Mauricius</a:t>
            </a:r>
            <a:r>
              <a:rPr lang="it-IT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</a:t>
            </a:r>
            <a:r>
              <a:rPr lang="it-IT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v(ir) c(larissimus) </a:t>
            </a:r>
            <a:r>
              <a:rPr lang="it-IT" dirty="0" err="1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com</a:t>
            </a:r>
            <a:r>
              <a:rPr lang="it-IT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(es) ord(</a:t>
            </a:r>
            <a:r>
              <a:rPr lang="it-IT" dirty="0" err="1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inis</a:t>
            </a:r>
            <a:r>
              <a:rPr lang="it-IT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) </a:t>
            </a:r>
            <a:r>
              <a:rPr lang="it-IT" dirty="0" err="1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prim</a:t>
            </a:r>
            <a:r>
              <a:rPr lang="it-IT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(i) </a:t>
            </a:r>
            <a:r>
              <a:rPr lang="it-IT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et dux, </a:t>
            </a:r>
            <a:r>
              <a:rPr lang="it-IT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d(ixit): </a:t>
            </a:r>
            <a:r>
              <a:rPr lang="it-IT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‘Legatur et actis </a:t>
            </a:r>
            <a:r>
              <a:rPr lang="it-IT" dirty="0" err="1">
                <a:latin typeface="IFAO-Grec Unicode" panose="02020603050405020304" pitchFamily="18" charset="0"/>
                <a:ea typeface="IFAO-Grec Unicode" panose="02020603050405020304" pitchFamily="18" charset="0"/>
              </a:rPr>
              <a:t>indatur</a:t>
            </a:r>
            <a:r>
              <a:rPr lang="it-IT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.’ Ex </a:t>
            </a:r>
            <a:r>
              <a:rPr lang="it-IT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	offic(io</a:t>
            </a:r>
            <a:r>
              <a:rPr lang="it-IT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) </a:t>
            </a:r>
            <a:r>
              <a:rPr lang="it-IT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rec(</a:t>
            </a:r>
            <a:r>
              <a:rPr lang="it-IT" dirty="0" err="1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itatum</a:t>
            </a:r>
            <a:r>
              <a:rPr lang="it-IT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) est:  ‘</a:t>
            </a:r>
            <a:r>
              <a:rPr lang="el-GR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Παρὰ Φλαουΐων Πηλίωνος δουκηναρίου καὶ Γούνθου κ[±10 </a:t>
            </a:r>
            <a:r>
              <a:rPr lang="el-GR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ἀρι]θ̣μ̣οῦ</a:t>
            </a:r>
            <a:endParaRPr lang="it-IT" dirty="0" smtClean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  <a:p>
            <a:r>
              <a:rPr lang="el-GR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|</a:t>
            </a:r>
            <a:r>
              <a:rPr lang="el-GR" baseline="30000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4</a:t>
            </a:r>
            <a:r>
              <a:rPr lang="el-GR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 </a:t>
            </a:r>
            <a:r>
              <a:rPr lang="it-IT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	</a:t>
            </a:r>
            <a:r>
              <a:rPr lang="el-GR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Μ̣α̣ύ̣ρων </a:t>
            </a:r>
            <a:r>
              <a:rPr lang="el-GR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Σκυταρίων τῶν ἐν Λύκων πόλει διακειμένων ὑπὸ Παῦλον πραιπόσιτον. Πάσει μὲν βοηθεῖν </a:t>
            </a:r>
            <a:r>
              <a:rPr lang="it-IT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	</a:t>
            </a:r>
            <a:r>
              <a:rPr lang="el-GR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εἴωθεν </a:t>
            </a:r>
            <a:r>
              <a:rPr lang="el-GR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ἡ̣ σὴ ἐξουσία, δοὺξ κύριε, ἐξαιρέτως δ̣ὲ̣ ἡμῖν τοῖς στρα[τιώτα]ις τοῖς καὶ με̣τ̣ὰ̣ [τοὺς </a:t>
            </a:r>
            <a:r>
              <a:rPr lang="el-GR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χρό]ν̣ους</a:t>
            </a:r>
            <a:endParaRPr lang="it-IT" dirty="0" smtClean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  <a:p>
            <a:r>
              <a:rPr lang="el-GR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|</a:t>
            </a:r>
            <a:r>
              <a:rPr lang="el-GR" baseline="30000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5</a:t>
            </a:r>
            <a:r>
              <a:rPr lang="el-GR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 </a:t>
            </a:r>
            <a:r>
              <a:rPr lang="it-IT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	</a:t>
            </a:r>
            <a:r>
              <a:rPr lang="el-GR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κ̣α̣[τα]μ̣ένουσιν</a:t>
            </a:r>
            <a:r>
              <a:rPr lang="el-GR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. </a:t>
            </a:r>
            <a:r>
              <a:rPr lang="it-IT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T</a:t>
            </a:r>
            <a:r>
              <a:rPr lang="el-GR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ὸ οὖν καθʼ ἡμᾶς πρᾶγμα τοῦτον ἔχει τὸν τρόπον. </a:t>
            </a:r>
            <a:r>
              <a:rPr lang="it-IT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T</a:t>
            </a:r>
            <a:r>
              <a:rPr lang="el-GR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ινὲς βίαιοι καὶ θρασεῖς καὶ τῶν </a:t>
            </a:r>
            <a:r>
              <a:rPr lang="it-IT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	</a:t>
            </a:r>
            <a:r>
              <a:rPr lang="el-GR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νόμων </a:t>
            </a:r>
            <a:r>
              <a:rPr lang="el-GR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ἀφροντιστοῦντες, ἡμῶν τῇ στρατίᾳ σχολαζόντω̣ν, βίαν οὐ τὴν τυχ[οῦσα]ν πεποιήκα̣σ̣ι̣ν̣ τ̣[οῖς </a:t>
            </a:r>
            <a:r>
              <a:rPr lang="it-IT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	</a:t>
            </a:r>
            <a:r>
              <a:rPr lang="el-GR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ἡμ]ε̣τ̣έροις</a:t>
            </a:r>
            <a:endParaRPr lang="it-IT" dirty="0" smtClean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  <a:p>
            <a:r>
              <a:rPr lang="el-GR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|</a:t>
            </a:r>
            <a:r>
              <a:rPr lang="el-GR" baseline="30000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6</a:t>
            </a:r>
            <a:r>
              <a:rPr lang="el-GR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 </a:t>
            </a:r>
            <a:r>
              <a:rPr lang="it-IT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	</a:t>
            </a:r>
            <a:r>
              <a:rPr lang="el-GR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ἐπὶ </a:t>
            </a:r>
            <a:r>
              <a:rPr lang="el-GR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τῆς </a:t>
            </a:r>
            <a:r>
              <a:rPr lang="el-GR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Ὀξυρυγχιτῶν</a:t>
            </a:r>
            <a:r>
              <a:rPr lang="it-IT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 </a:t>
            </a:r>
            <a:r>
              <a:rPr lang="el-GR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κτλ.</a:t>
            </a:r>
            <a:endParaRPr lang="it-IT" dirty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340096" y="585216"/>
            <a:ext cx="5824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smtClean="0"/>
              <a:t>P.Oxy.</a:t>
            </a:r>
            <a:r>
              <a:rPr lang="it-IT" b="1" dirty="0" smtClean="0"/>
              <a:t> LXIII 4381 </a:t>
            </a:r>
            <a:r>
              <a:rPr lang="it-IT" dirty="0" smtClean="0"/>
              <a:t>(</a:t>
            </a:r>
            <a:r>
              <a:rPr lang="it-IT" b="1" dirty="0" smtClean="0"/>
              <a:t>375</a:t>
            </a:r>
            <a:r>
              <a:rPr lang="it-IT" dirty="0" smtClean="0"/>
              <a:t> d.C.) – © M. Pedone per PLATINUM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9171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(c) Documenti </a:t>
            </a: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</a:rPr>
              <a:t>interamente</a:t>
            </a:r>
            <a:r>
              <a:rPr lang="it-IT" b="1" dirty="0" smtClean="0"/>
              <a:t> in latino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 smtClean="0"/>
              <a:t>Pochi (ca. 16)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i="1" dirty="0" smtClean="0"/>
              <a:t>Epistulae commendaticiae</a:t>
            </a:r>
            <a:r>
              <a:rPr lang="it-IT" dirty="0" smtClean="0"/>
              <a:t>, </a:t>
            </a:r>
            <a:r>
              <a:rPr lang="it-IT" i="1" dirty="0" smtClean="0"/>
              <a:t>epistulae probatoriae</a:t>
            </a:r>
            <a:r>
              <a:rPr lang="it-IT" dirty="0" smtClean="0"/>
              <a:t>, burocrazia militare, comunicazioni dalla cancelleria imperiale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0046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(c) Documenti </a:t>
            </a: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</a:rPr>
              <a:t>interamente</a:t>
            </a:r>
            <a:r>
              <a:rPr lang="it-IT" b="1" dirty="0" smtClean="0"/>
              <a:t> in latino</a:t>
            </a:r>
            <a:endParaRPr lang="it-IT" b="1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668" y="982663"/>
            <a:ext cx="4981465" cy="4892675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 smtClean="0"/>
              <a:t>Pochi (ca. 16)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i="1" dirty="0" smtClean="0">
                <a:solidFill>
                  <a:schemeClr val="accent3">
                    <a:lumMod val="75000"/>
                  </a:schemeClr>
                </a:solidFill>
              </a:rPr>
              <a:t>Epistulae commendaticiae</a:t>
            </a:r>
            <a:r>
              <a:rPr lang="it-IT" dirty="0" smtClean="0"/>
              <a:t>, </a:t>
            </a:r>
            <a:r>
              <a:rPr lang="it-IT" i="1" dirty="0" smtClean="0"/>
              <a:t>epistulae probatoriae</a:t>
            </a:r>
            <a:r>
              <a:rPr lang="it-IT" dirty="0" smtClean="0"/>
              <a:t>, burocrazia militare, comunicazioni dalla cancelleria imperiale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dirty="0" smtClean="0"/>
              <a:t>P.Stras. inv. Lat</a:t>
            </a:r>
            <a:r>
              <a:rPr lang="it-IT" dirty="0"/>
              <a:t>. </a:t>
            </a:r>
            <a:r>
              <a:rPr lang="it-IT" dirty="0" smtClean="0"/>
              <a:t>1 (</a:t>
            </a:r>
            <a:r>
              <a:rPr lang="it-IT" b="1" dirty="0" smtClean="0"/>
              <a:t>317–24 </a:t>
            </a:r>
            <a:r>
              <a:rPr lang="it-IT" b="1" dirty="0"/>
              <a:t>d.C</a:t>
            </a:r>
            <a:r>
              <a:rPr lang="it-IT" b="1" dirty="0" smtClean="0"/>
              <a:t>.</a:t>
            </a:r>
            <a:r>
              <a:rPr lang="it-IT" dirty="0" smtClean="0"/>
              <a:t>): lettera di </a:t>
            </a:r>
            <a:r>
              <a:rPr lang="it-IT" b="1" dirty="0" smtClean="0"/>
              <a:t>raccomandazione</a:t>
            </a:r>
            <a:r>
              <a:rPr lang="it-IT" dirty="0" smtClean="0"/>
              <a:t> e salvacondotto per Teofane da Vitalis</a:t>
            </a:r>
            <a:endParaRPr lang="it-IT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2397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Perché sono qui oggi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Non i risultati di una ricerca, ma le </a:t>
            </a:r>
            <a:r>
              <a:rPr lang="it-IT" b="1" dirty="0" smtClean="0"/>
              <a:t>domande</a:t>
            </a:r>
            <a:r>
              <a:rPr lang="it-IT" dirty="0" smtClean="0"/>
              <a:t> che la precedono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1907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(c) Documenti </a:t>
            </a: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</a:rPr>
              <a:t>interamente</a:t>
            </a:r>
            <a:r>
              <a:rPr lang="it-IT" b="1" dirty="0" smtClean="0"/>
              <a:t> in latino</a:t>
            </a:r>
            <a:endParaRPr lang="it-IT" b="1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 smtClean="0"/>
              <a:t>Pochi (ca. 16)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i="1" dirty="0" smtClean="0">
                <a:solidFill>
                  <a:schemeClr val="tx1"/>
                </a:solidFill>
              </a:rPr>
              <a:t>Epistulae commendaticiae</a:t>
            </a:r>
            <a:r>
              <a:rPr lang="it-IT" dirty="0" smtClean="0"/>
              <a:t>, </a:t>
            </a:r>
            <a:r>
              <a:rPr lang="it-IT" i="1" dirty="0" smtClean="0">
                <a:solidFill>
                  <a:schemeClr val="accent3">
                    <a:lumMod val="75000"/>
                  </a:schemeClr>
                </a:solidFill>
              </a:rPr>
              <a:t>epistulae probatoriae</a:t>
            </a:r>
            <a:r>
              <a:rPr lang="it-IT" dirty="0" smtClean="0"/>
              <a:t>, burocrazia militare, comunicazioni dalla cancelleria imperiale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i="1" dirty="0" smtClean="0"/>
              <a:t>P.Ryl.</a:t>
            </a:r>
            <a:r>
              <a:rPr lang="it-IT" dirty="0" smtClean="0"/>
              <a:t> IV 609 (</a:t>
            </a:r>
            <a:r>
              <a:rPr lang="it-IT" b="1" dirty="0" smtClean="0"/>
              <a:t>505 d.C.</a:t>
            </a:r>
            <a:r>
              <a:rPr lang="it-IT" dirty="0" smtClean="0"/>
              <a:t>): </a:t>
            </a:r>
            <a:r>
              <a:rPr lang="it-IT" i="1" dirty="0" smtClean="0"/>
              <a:t>epistula probatoria</a:t>
            </a:r>
            <a:r>
              <a:rPr lang="it-IT" dirty="0" smtClean="0"/>
              <a:t> per Constantinius</a:t>
            </a:r>
            <a:endParaRPr lang="it-IT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dirty="0"/>
          </a:p>
        </p:txBody>
      </p:sp>
      <p:pic>
        <p:nvPicPr>
          <p:cNvPr id="6" name="Segnaposto immagin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0" r="16640"/>
          <a:stretch>
            <a:fillRect/>
          </a:stretch>
        </p:blipFill>
        <p:spPr>
          <a:xfrm>
            <a:off x="5418138" y="1382870"/>
            <a:ext cx="5470525" cy="4092261"/>
          </a:xfrm>
        </p:spPr>
      </p:pic>
    </p:spTree>
    <p:extLst>
      <p:ext uri="{BB962C8B-B14F-4D97-AF65-F5344CB8AC3E}">
        <p14:creationId xmlns:p14="http://schemas.microsoft.com/office/powerpoint/2010/main" val="56055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27" y="484632"/>
            <a:ext cx="11428316" cy="588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3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(c) Documenti </a:t>
            </a: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</a:rPr>
              <a:t>interamente</a:t>
            </a:r>
            <a:r>
              <a:rPr lang="it-IT" b="1" dirty="0" smtClean="0"/>
              <a:t> in latino</a:t>
            </a:r>
            <a:endParaRPr lang="it-IT" b="1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 smtClean="0"/>
              <a:t>Pochi (ca. 16)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i="1" dirty="0" smtClean="0">
                <a:solidFill>
                  <a:schemeClr val="tx1"/>
                </a:solidFill>
              </a:rPr>
              <a:t>Epistulae commendaticiae</a:t>
            </a:r>
            <a:r>
              <a:rPr lang="it-IT" dirty="0" smtClean="0"/>
              <a:t>, </a:t>
            </a:r>
            <a:r>
              <a:rPr lang="it-IT" i="1" dirty="0" smtClean="0">
                <a:solidFill>
                  <a:schemeClr val="tx1"/>
                </a:solidFill>
              </a:rPr>
              <a:t>epistulae probatoriae</a:t>
            </a:r>
            <a:r>
              <a:rPr lang="it-IT" dirty="0" smtClean="0"/>
              <a:t>, </a:t>
            </a:r>
            <a:r>
              <a:rPr lang="it-IT" dirty="0" smtClean="0">
                <a:solidFill>
                  <a:schemeClr val="accent3">
                    <a:lumMod val="75000"/>
                  </a:schemeClr>
                </a:solidFill>
              </a:rPr>
              <a:t>burocrazia militare</a:t>
            </a:r>
            <a:r>
              <a:rPr lang="it-IT" dirty="0" smtClean="0"/>
              <a:t>, comunicazioni dalla cancelleria imperiale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dirty="0" smtClean="0"/>
              <a:t>P.Vindob. inv. L 76 (</a:t>
            </a:r>
            <a:r>
              <a:rPr lang="it-IT" b="1" dirty="0" smtClean="0"/>
              <a:t>IV-V d.C</a:t>
            </a:r>
            <a:r>
              <a:rPr lang="it-IT" dirty="0" smtClean="0"/>
              <a:t>.): ricevuta della </a:t>
            </a:r>
            <a:r>
              <a:rPr lang="it-IT" i="1" dirty="0" smtClean="0"/>
              <a:t>legio XIII Gemina </a:t>
            </a:r>
            <a:r>
              <a:rPr lang="it-IT" dirty="0" smtClean="0"/>
              <a:t>per </a:t>
            </a:r>
            <a:r>
              <a:rPr lang="it-IT" i="1" dirty="0" smtClean="0"/>
              <a:t>annonae diurnae</a:t>
            </a:r>
            <a:r>
              <a:rPr lang="it-IT" dirty="0" smtClean="0"/>
              <a:t>: menzionata la </a:t>
            </a:r>
            <a:r>
              <a:rPr lang="it-IT" i="1" dirty="0" smtClean="0"/>
              <a:t>Oasena regio</a:t>
            </a:r>
            <a:r>
              <a:rPr lang="it-IT" dirty="0" smtClean="0"/>
              <a:t>. Forse una </a:t>
            </a:r>
            <a:r>
              <a:rPr lang="el-GR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φωρμαλία</a:t>
            </a:r>
            <a:r>
              <a:rPr lang="it-IT" dirty="0" smtClean="0"/>
              <a:t>?</a:t>
            </a:r>
            <a:endParaRPr lang="it-IT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dirty="0"/>
          </a:p>
        </p:txBody>
      </p:sp>
      <p:pic>
        <p:nvPicPr>
          <p:cNvPr id="9" name="Segnaposto contenuto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336" y="1094232"/>
            <a:ext cx="4834128" cy="4669536"/>
          </a:xfrm>
        </p:spPr>
      </p:pic>
    </p:spTree>
    <p:extLst>
      <p:ext uri="{BB962C8B-B14F-4D97-AF65-F5344CB8AC3E}">
        <p14:creationId xmlns:p14="http://schemas.microsoft.com/office/powerpoint/2010/main" val="47570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28" y="485436"/>
            <a:ext cx="11235446" cy="590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3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(c) Documenti </a:t>
            </a: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</a:rPr>
              <a:t>interamente</a:t>
            </a:r>
            <a:r>
              <a:rPr lang="it-IT" b="1" dirty="0" smtClean="0"/>
              <a:t> in latino</a:t>
            </a:r>
            <a:endParaRPr lang="it-IT" b="1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 smtClean="0"/>
              <a:t>Pochi (ca. 16)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i="1" dirty="0" smtClean="0">
                <a:solidFill>
                  <a:schemeClr val="tx1"/>
                </a:solidFill>
              </a:rPr>
              <a:t>Epistulae commendaticiae</a:t>
            </a:r>
            <a:r>
              <a:rPr lang="it-IT" dirty="0" smtClean="0"/>
              <a:t>, </a:t>
            </a:r>
            <a:r>
              <a:rPr lang="it-IT" i="1" dirty="0" smtClean="0">
                <a:solidFill>
                  <a:schemeClr val="tx1"/>
                </a:solidFill>
              </a:rPr>
              <a:t>epistulae probatoriae</a:t>
            </a:r>
            <a:r>
              <a:rPr lang="it-IT" dirty="0" smtClean="0"/>
              <a:t>, </a:t>
            </a:r>
            <a:r>
              <a:rPr lang="it-IT" dirty="0" smtClean="0">
                <a:solidFill>
                  <a:schemeClr val="tx1"/>
                </a:solidFill>
              </a:rPr>
              <a:t>burocrazia militare</a:t>
            </a:r>
            <a:r>
              <a:rPr lang="it-IT" dirty="0" smtClean="0"/>
              <a:t>, </a:t>
            </a:r>
            <a:r>
              <a:rPr lang="it-IT" dirty="0" smtClean="0">
                <a:solidFill>
                  <a:schemeClr val="accent3">
                    <a:lumMod val="75000"/>
                  </a:schemeClr>
                </a:solidFill>
              </a:rPr>
              <a:t>comunicazioni dalla cancelleria imperiale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chemeClr val="tx1"/>
                </a:solidFill>
              </a:rPr>
              <a:t>P.Vindob. inv. L 75 (ca. 465/7 d.C.): costituzione imperiale sulle indulgenze in tempo di Pasqua, diretta al prefetto del pretorio </a:t>
            </a:r>
            <a:r>
              <a:rPr lang="it-IT" dirty="0" err="1" smtClean="0">
                <a:solidFill>
                  <a:schemeClr val="tx1"/>
                </a:solidFill>
              </a:rPr>
              <a:t>Pusaeus</a:t>
            </a:r>
            <a:endParaRPr lang="it-IT" dirty="0" smtClean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138" y="1059450"/>
            <a:ext cx="5470525" cy="4739101"/>
          </a:xfrm>
        </p:spPr>
      </p:pic>
    </p:spTree>
    <p:extLst>
      <p:ext uri="{BB962C8B-B14F-4D97-AF65-F5344CB8AC3E}">
        <p14:creationId xmlns:p14="http://schemas.microsoft.com/office/powerpoint/2010/main" val="142620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 dirty="0" smtClean="0"/>
              <a:t>(d) Date latine </a:t>
            </a:r>
            <a:r>
              <a:rPr lang="it-IT" sz="4000" dirty="0" smtClean="0"/>
              <a:t>su documenti greci e latini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800" dirty="0"/>
              <a:t>Data epistula:</a:t>
            </a:r>
            <a:r>
              <a:rPr lang="en-GB" sz="1800" b="1" dirty="0"/>
              <a:t> </a:t>
            </a:r>
            <a:r>
              <a:rPr lang="en-GB" sz="1800" i="1" dirty="0"/>
              <a:t>Later Additions of Roman Dating Formulae in Latin and Greek Papyri and </a:t>
            </a:r>
            <a:r>
              <a:rPr lang="en-GB" sz="1800" dirty="0"/>
              <a:t>Ostraka</a:t>
            </a:r>
            <a:r>
              <a:rPr lang="en-GB" sz="1800" i="1" dirty="0"/>
              <a:t> from the First to the Sixth Centuries AD</a:t>
            </a:r>
            <a:r>
              <a:rPr lang="en-GB" sz="1800" dirty="0"/>
              <a:t>, «Manuscripta» LXIII/2 (2019) 157–230</a:t>
            </a:r>
            <a:endParaRPr lang="it-IT" sz="18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2177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 dirty="0" smtClean="0"/>
              <a:t>(d) Date latine </a:t>
            </a:r>
            <a:r>
              <a:rPr lang="it-IT" sz="4000" dirty="0" smtClean="0"/>
              <a:t>su documenti greci e latini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1800" dirty="0" smtClean="0"/>
              <a:t>49 manoscritti esaminati, di cui </a:t>
            </a:r>
            <a:r>
              <a:rPr lang="it-IT" sz="1800" b="1" dirty="0" smtClean="0"/>
              <a:t>30</a:t>
            </a:r>
            <a:r>
              <a:rPr lang="it-IT" sz="1800" dirty="0" smtClean="0"/>
              <a:t> particolarmente funzionali al nostro discorso</a:t>
            </a:r>
            <a:endParaRPr lang="it-IT" sz="18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7253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 dirty="0" smtClean="0"/>
              <a:t>(d) Date latine </a:t>
            </a:r>
            <a:r>
              <a:rPr lang="it-IT" sz="4000" dirty="0" smtClean="0"/>
              <a:t>su documenti greci e latini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1800" dirty="0" smtClean="0"/>
              <a:t>49 manoscritti esaminati, di cui </a:t>
            </a:r>
            <a:r>
              <a:rPr lang="it-IT" sz="1800" b="1" dirty="0" smtClean="0"/>
              <a:t>30</a:t>
            </a:r>
            <a:r>
              <a:rPr lang="it-IT" sz="1800" dirty="0" smtClean="0"/>
              <a:t> particolarmente funzionali al nostro discorso</a:t>
            </a:r>
          </a:p>
          <a:p>
            <a:r>
              <a:rPr lang="it-IT" sz="1800" dirty="0" smtClean="0"/>
              <a:t>Data ‘</a:t>
            </a:r>
            <a:r>
              <a:rPr lang="it-IT" sz="1800" dirty="0" smtClean="0">
                <a:solidFill>
                  <a:schemeClr val="accent3">
                    <a:lumMod val="75000"/>
                  </a:schemeClr>
                </a:solidFill>
              </a:rPr>
              <a:t>inorganica</a:t>
            </a:r>
            <a:r>
              <a:rPr lang="it-IT" sz="1800" dirty="0" smtClean="0"/>
              <a:t>’: aggiunta in séguito, dopo che il testo fu composto, fuori dallo specchio di scrittura o in spazi originariamente non previsti per essa</a:t>
            </a:r>
            <a:endParaRPr lang="it-IT" sz="18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1888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 dirty="0" smtClean="0"/>
              <a:t>(d) Date latine </a:t>
            </a:r>
            <a:r>
              <a:rPr lang="it-IT" sz="4000" dirty="0" smtClean="0"/>
              <a:t>su documenti greci e latini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1800" dirty="0" smtClean="0"/>
              <a:t>49 manoscritti esaminati, di cui </a:t>
            </a:r>
            <a:r>
              <a:rPr lang="it-IT" sz="1800" b="1" dirty="0" smtClean="0"/>
              <a:t>30</a:t>
            </a:r>
            <a:r>
              <a:rPr lang="it-IT" sz="1800" dirty="0" smtClean="0"/>
              <a:t> particolarmente funzionali al nostro discorso</a:t>
            </a:r>
          </a:p>
          <a:p>
            <a:r>
              <a:rPr lang="it-IT" sz="1800" dirty="0" smtClean="0"/>
              <a:t>Data ‘</a:t>
            </a:r>
            <a:r>
              <a:rPr lang="it-IT" sz="1800" dirty="0" smtClean="0">
                <a:solidFill>
                  <a:schemeClr val="accent3">
                    <a:lumMod val="75000"/>
                  </a:schemeClr>
                </a:solidFill>
              </a:rPr>
              <a:t>inorganica</a:t>
            </a:r>
            <a:r>
              <a:rPr lang="it-IT" sz="1800" dirty="0" smtClean="0"/>
              <a:t>’: aggiunta in séguito, dopo che il testo fu composto, fuori dallo specchio di scrittura o in spazi originariamente non previsti per essa</a:t>
            </a:r>
          </a:p>
          <a:p>
            <a:r>
              <a:rPr lang="it-IT" sz="1800" dirty="0" smtClean="0"/>
              <a:t>Particolarmente diffuso il tipo ‘a data spezzata’: </a:t>
            </a:r>
            <a:r>
              <a:rPr lang="it-IT" sz="1800" i="1" dirty="0" smtClean="0">
                <a:solidFill>
                  <a:schemeClr val="accent2">
                    <a:lumMod val="75000"/>
                  </a:schemeClr>
                </a:solidFill>
              </a:rPr>
              <a:t>dat(a)</a:t>
            </a:r>
            <a:r>
              <a:rPr lang="it-IT" sz="1800" dirty="0" smtClean="0">
                <a:solidFill>
                  <a:schemeClr val="accent2">
                    <a:lumMod val="75000"/>
                  </a:schemeClr>
                </a:solidFill>
              </a:rPr>
              <a:t>/</a:t>
            </a:r>
            <a:r>
              <a:rPr lang="it-IT" sz="1800" i="1" dirty="0" smtClean="0">
                <a:solidFill>
                  <a:schemeClr val="accent2">
                    <a:lumMod val="75000"/>
                  </a:schemeClr>
                </a:solidFill>
              </a:rPr>
              <a:t>dat(um)</a:t>
            </a:r>
            <a:r>
              <a:rPr lang="it-IT" sz="1800" dirty="0" smtClean="0">
                <a:solidFill>
                  <a:schemeClr val="accent2">
                    <a:lumMod val="75000"/>
                  </a:schemeClr>
                </a:solidFill>
              </a:rPr>
              <a:t> + giorno del mese + luogo </a:t>
            </a:r>
            <a:r>
              <a:rPr lang="it-IT" sz="1800" dirty="0" smtClean="0"/>
              <a:t>(spesso nel margine sinistro), e </a:t>
            </a:r>
            <a:r>
              <a:rPr lang="it-IT" sz="1800" dirty="0" smtClean="0">
                <a:solidFill>
                  <a:schemeClr val="accent3">
                    <a:lumMod val="75000"/>
                  </a:schemeClr>
                </a:solidFill>
              </a:rPr>
              <a:t>anno consolare </a:t>
            </a:r>
            <a:r>
              <a:rPr lang="it-IT" sz="1800" dirty="0" smtClean="0"/>
              <a:t>(spesso nel margine inferiore)</a:t>
            </a:r>
            <a:endParaRPr lang="it-IT" sz="18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5959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 dirty="0" smtClean="0"/>
              <a:t>(d) Date latine </a:t>
            </a:r>
            <a:r>
              <a:rPr lang="it-IT" sz="4000" dirty="0" smtClean="0"/>
              <a:t>su documenti greci e latini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1800" dirty="0" smtClean="0"/>
              <a:t>49 manoscritti esaminati, di cui </a:t>
            </a:r>
            <a:r>
              <a:rPr lang="it-IT" sz="1800" b="1" dirty="0" smtClean="0"/>
              <a:t>30</a:t>
            </a:r>
            <a:r>
              <a:rPr lang="it-IT" sz="1800" dirty="0" smtClean="0"/>
              <a:t> particolarmente funzionali al nostro discorso</a:t>
            </a:r>
          </a:p>
          <a:p>
            <a:r>
              <a:rPr lang="it-IT" sz="1800" dirty="0" smtClean="0"/>
              <a:t>Data ‘</a:t>
            </a:r>
            <a:r>
              <a:rPr lang="it-IT" sz="1800" dirty="0" smtClean="0">
                <a:solidFill>
                  <a:schemeClr val="accent3">
                    <a:lumMod val="75000"/>
                  </a:schemeClr>
                </a:solidFill>
              </a:rPr>
              <a:t>inorganica</a:t>
            </a:r>
            <a:r>
              <a:rPr lang="it-IT" sz="1800" dirty="0" smtClean="0"/>
              <a:t>’: aggiunta in séguito, dopo che il testo fu composto, fuori dallo specchio di scrittura o in spazi originariamente non previsti per essa</a:t>
            </a:r>
          </a:p>
          <a:p>
            <a:r>
              <a:rPr lang="it-IT" sz="1800" dirty="0" smtClean="0"/>
              <a:t>Particolarmente diffuso il tipo ‘a data spezzata’: </a:t>
            </a:r>
            <a:r>
              <a:rPr lang="it-IT" sz="1800" i="1" dirty="0" smtClean="0">
                <a:solidFill>
                  <a:schemeClr val="accent2">
                    <a:lumMod val="75000"/>
                  </a:schemeClr>
                </a:solidFill>
              </a:rPr>
              <a:t>dat(a)</a:t>
            </a:r>
            <a:r>
              <a:rPr lang="it-IT" sz="1800" dirty="0" smtClean="0">
                <a:solidFill>
                  <a:schemeClr val="accent2">
                    <a:lumMod val="75000"/>
                  </a:schemeClr>
                </a:solidFill>
              </a:rPr>
              <a:t>/</a:t>
            </a:r>
            <a:r>
              <a:rPr lang="it-IT" sz="1800" i="1" dirty="0" smtClean="0">
                <a:solidFill>
                  <a:schemeClr val="accent2">
                    <a:lumMod val="75000"/>
                  </a:schemeClr>
                </a:solidFill>
              </a:rPr>
              <a:t>dat(um)</a:t>
            </a:r>
            <a:r>
              <a:rPr lang="it-IT" sz="1800" dirty="0" smtClean="0">
                <a:solidFill>
                  <a:schemeClr val="accent2">
                    <a:lumMod val="75000"/>
                  </a:schemeClr>
                </a:solidFill>
              </a:rPr>
              <a:t> + giorno del mese + luogo </a:t>
            </a:r>
            <a:r>
              <a:rPr lang="it-IT" sz="1800" dirty="0" smtClean="0"/>
              <a:t>(spesso nel margine sinistro), e </a:t>
            </a:r>
            <a:r>
              <a:rPr lang="it-IT" sz="1800" dirty="0" smtClean="0">
                <a:solidFill>
                  <a:schemeClr val="accent3">
                    <a:lumMod val="75000"/>
                  </a:schemeClr>
                </a:solidFill>
              </a:rPr>
              <a:t>anno consolare </a:t>
            </a:r>
            <a:r>
              <a:rPr lang="it-IT" sz="1800" dirty="0" smtClean="0"/>
              <a:t>(spesso nel margine inferiore)</a:t>
            </a:r>
          </a:p>
          <a:p>
            <a:r>
              <a:rPr lang="it-IT" sz="1800" dirty="0" smtClean="0"/>
              <a:t>Attestati di rado nel principato, questi manoscritti sono diffusissimi nel </a:t>
            </a:r>
            <a:r>
              <a:rPr lang="it-IT" sz="1800" dirty="0" smtClean="0">
                <a:solidFill>
                  <a:srgbClr val="00B0F0"/>
                </a:solidFill>
              </a:rPr>
              <a:t>IV-V secolo</a:t>
            </a:r>
            <a:r>
              <a:rPr lang="it-IT" sz="1800" dirty="0" smtClean="0"/>
              <a:t>, sopravvivendo fino al VI</a:t>
            </a:r>
            <a:endParaRPr lang="it-IT" sz="18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7426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Perché sono qui oggi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Non i risultati di una ricerca, ma le </a:t>
            </a:r>
            <a:r>
              <a:rPr lang="it-IT" b="1" dirty="0" smtClean="0"/>
              <a:t>domande</a:t>
            </a:r>
            <a:r>
              <a:rPr lang="it-IT" dirty="0" smtClean="0"/>
              <a:t> che la precedono</a:t>
            </a:r>
          </a:p>
          <a:p>
            <a:r>
              <a:rPr lang="it-IT" dirty="0" smtClean="0"/>
              <a:t>Una situazione che deve essere chiarita meglio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3690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 dirty="0" smtClean="0"/>
              <a:t>(d) Date latine </a:t>
            </a:r>
            <a:r>
              <a:rPr lang="it-IT" sz="4000" dirty="0" smtClean="0"/>
              <a:t>su documenti greci e latini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1800" dirty="0" smtClean="0"/>
              <a:t>49 manoscritti esaminati, di cui </a:t>
            </a:r>
            <a:r>
              <a:rPr lang="it-IT" sz="1800" b="1" dirty="0" smtClean="0"/>
              <a:t>30</a:t>
            </a:r>
            <a:r>
              <a:rPr lang="it-IT" sz="1800" dirty="0" smtClean="0"/>
              <a:t> particolarmente funzionali al nostro discorso</a:t>
            </a:r>
          </a:p>
          <a:p>
            <a:r>
              <a:rPr lang="it-IT" sz="1800" dirty="0" smtClean="0"/>
              <a:t>Data ‘</a:t>
            </a:r>
            <a:r>
              <a:rPr lang="it-IT" sz="1800" dirty="0" smtClean="0">
                <a:solidFill>
                  <a:schemeClr val="accent3">
                    <a:lumMod val="75000"/>
                  </a:schemeClr>
                </a:solidFill>
              </a:rPr>
              <a:t>inorganica</a:t>
            </a:r>
            <a:r>
              <a:rPr lang="it-IT" sz="1800" dirty="0" smtClean="0"/>
              <a:t>’: aggiunta in séguito, dopo che il testo fu composto, fuori dallo specchio di scrittura o in spazi originariamente non previsti per essa</a:t>
            </a:r>
          </a:p>
          <a:p>
            <a:r>
              <a:rPr lang="it-IT" sz="1800" dirty="0" smtClean="0"/>
              <a:t>Particolarmente diffuso il tipo ‘a data spezzata’: </a:t>
            </a:r>
            <a:r>
              <a:rPr lang="it-IT" sz="1800" i="1" dirty="0" smtClean="0">
                <a:solidFill>
                  <a:schemeClr val="accent2">
                    <a:lumMod val="75000"/>
                  </a:schemeClr>
                </a:solidFill>
              </a:rPr>
              <a:t>dat(a)</a:t>
            </a:r>
            <a:r>
              <a:rPr lang="it-IT" sz="1800" dirty="0" smtClean="0">
                <a:solidFill>
                  <a:schemeClr val="accent2">
                    <a:lumMod val="75000"/>
                  </a:schemeClr>
                </a:solidFill>
              </a:rPr>
              <a:t>/</a:t>
            </a:r>
            <a:r>
              <a:rPr lang="it-IT" sz="1800" i="1" dirty="0" smtClean="0">
                <a:solidFill>
                  <a:schemeClr val="accent2">
                    <a:lumMod val="75000"/>
                  </a:schemeClr>
                </a:solidFill>
              </a:rPr>
              <a:t>dat(um)</a:t>
            </a:r>
            <a:r>
              <a:rPr lang="it-IT" sz="1800" dirty="0" smtClean="0">
                <a:solidFill>
                  <a:schemeClr val="accent2">
                    <a:lumMod val="75000"/>
                  </a:schemeClr>
                </a:solidFill>
              </a:rPr>
              <a:t> + giorno del mese + luogo </a:t>
            </a:r>
            <a:r>
              <a:rPr lang="it-IT" sz="1800" dirty="0" smtClean="0"/>
              <a:t>(spesso nel margine sinistro), e </a:t>
            </a:r>
            <a:r>
              <a:rPr lang="it-IT" sz="1800" dirty="0" smtClean="0">
                <a:solidFill>
                  <a:schemeClr val="accent3">
                    <a:lumMod val="75000"/>
                  </a:schemeClr>
                </a:solidFill>
              </a:rPr>
              <a:t>anno consolare </a:t>
            </a:r>
            <a:r>
              <a:rPr lang="it-IT" sz="1800" dirty="0" smtClean="0"/>
              <a:t>(spesso nel margine inferiore)</a:t>
            </a:r>
          </a:p>
          <a:p>
            <a:r>
              <a:rPr lang="it-IT" sz="1800" dirty="0" smtClean="0"/>
              <a:t>Attestati di rado nel principato, questi manoscritti sono diffusissimi nel </a:t>
            </a:r>
            <a:r>
              <a:rPr lang="it-IT" sz="1800" dirty="0" smtClean="0">
                <a:solidFill>
                  <a:srgbClr val="00B0F0"/>
                </a:solidFill>
              </a:rPr>
              <a:t>IV-V secolo</a:t>
            </a:r>
            <a:r>
              <a:rPr lang="it-IT" sz="1800" dirty="0" smtClean="0"/>
              <a:t>, sopravvivendo fino al VI</a:t>
            </a:r>
          </a:p>
          <a:p>
            <a:r>
              <a:rPr lang="it-IT" sz="1800" dirty="0" smtClean="0"/>
              <a:t>In Latino se pertinenti ad affari interni all’esercito, in Greco (la maggioranza!) se riferiti alla vita civile e all’amministrazione</a:t>
            </a:r>
            <a:endParaRPr lang="it-IT" sz="18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9857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/>
          <p:cNvSpPr txBox="1">
            <a:spLocks/>
          </p:cNvSpPr>
          <p:nvPr/>
        </p:nvSpPr>
        <p:spPr>
          <a:xfrm>
            <a:off x="1391055" y="1163039"/>
            <a:ext cx="9601200" cy="470001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it-IT" sz="2200" i="1" dirty="0" smtClean="0">
                <a:solidFill>
                  <a:schemeClr val="tx1"/>
                </a:solidFill>
                <a:latin typeface="+mj-lt"/>
                <a:ea typeface="IFAO-Grec Unicode" panose="02020603050405020304" pitchFamily="18" charset="0"/>
              </a:rPr>
              <a:t>P.Oxy.</a:t>
            </a:r>
            <a:r>
              <a:rPr lang="it-IT" sz="2200" dirty="0" smtClean="0">
                <a:solidFill>
                  <a:schemeClr val="tx1"/>
                </a:solidFill>
                <a:latin typeface="+mj-lt"/>
                <a:ea typeface="IFAO-Grec Unicode" panose="02020603050405020304" pitchFamily="18" charset="0"/>
              </a:rPr>
              <a:t> L 3577 (</a:t>
            </a:r>
            <a:r>
              <a:rPr lang="it-IT" sz="2200" b="1" dirty="0" smtClean="0">
                <a:solidFill>
                  <a:schemeClr val="tx1"/>
                </a:solidFill>
                <a:latin typeface="+mj-lt"/>
                <a:ea typeface="IFAO-Grec Unicode" panose="02020603050405020304" pitchFamily="18" charset="0"/>
              </a:rPr>
              <a:t>342</a:t>
            </a:r>
            <a:r>
              <a:rPr lang="it-IT" sz="2200" dirty="0" smtClean="0">
                <a:solidFill>
                  <a:schemeClr val="tx1"/>
                </a:solidFill>
                <a:latin typeface="+mj-lt"/>
                <a:ea typeface="IFAO-Grec Unicode" panose="02020603050405020304" pitchFamily="18" charset="0"/>
              </a:rPr>
              <a:t> d.C.)</a:t>
            </a:r>
          </a:p>
          <a:p>
            <a:pPr marL="0" indent="0">
              <a:buFont typeface="Arial"/>
              <a:buNone/>
            </a:pPr>
            <a:endParaRPr lang="it-IT" dirty="0" smtClean="0">
              <a:solidFill>
                <a:schemeClr val="tx1"/>
              </a:solidFill>
              <a:latin typeface="IFAO-Grec Unicode" panose="02020603050405020304" pitchFamily="18" charset="0"/>
              <a:ea typeface="IFAO-Grec Unicode" panose="02020603050405020304" pitchFamily="18" charset="0"/>
            </a:endParaRPr>
          </a:p>
          <a:p>
            <a:pPr marL="0" indent="0">
              <a:buFont typeface="Arial"/>
              <a:buNone/>
            </a:pPr>
            <a:r>
              <a:rPr lang="el-GR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Φλάουϊο</a:t>
            </a:r>
            <a:r>
              <a:rPr lang="it-IT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c</a:t>
            </a:r>
            <a:r>
              <a:rPr lang="el-GR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 Ἰούλιο</a:t>
            </a:r>
            <a:r>
              <a:rPr lang="it-IT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c</a:t>
            </a:r>
            <a:r>
              <a:rPr lang="el-GR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 Αὐ</a:t>
            </a:r>
            <a:r>
              <a:rPr lang="it-IT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c</a:t>
            </a:r>
            <a:r>
              <a:rPr lang="el-GR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όνιο</a:t>
            </a:r>
            <a:r>
              <a:rPr lang="it-IT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c</a:t>
            </a:r>
            <a:r>
              <a:rPr lang="el-GR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 </a:t>
            </a:r>
            <a:r>
              <a:rPr lang="it-IT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				   					</a:t>
            </a:r>
            <a:r>
              <a:rPr lang="el-GR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Ἀετίῳ καὶ</a:t>
            </a:r>
            <a:br>
              <a:rPr lang="el-GR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</a:br>
            <a:r>
              <a:rPr lang="it-IT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	</a:t>
            </a:r>
            <a:r>
              <a:rPr lang="el-GR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Διο</a:t>
            </a:r>
            <a:r>
              <a:rPr lang="it-IT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c</a:t>
            </a:r>
            <a:r>
              <a:rPr lang="el-GR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κόρωι προπολ(ιτευομένοι</a:t>
            </a:r>
            <a:r>
              <a:rPr lang="it-IT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c</a:t>
            </a:r>
            <a:r>
              <a:rPr lang="el-GR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) Ὀξυρυγχιτῶν </a:t>
            </a:r>
            <a:r>
              <a:rPr lang="it-IT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				</a:t>
            </a:r>
            <a:r>
              <a:rPr lang="el-GR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χαίρειν.</a:t>
            </a:r>
            <a:br>
              <a:rPr lang="el-GR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</a:br>
            <a:endParaRPr lang="it-IT" sz="2800" dirty="0" smtClean="0">
              <a:solidFill>
                <a:schemeClr val="tx1"/>
              </a:solidFill>
              <a:latin typeface="IFAO-Grec Unicode" panose="02020603050405020304" pitchFamily="18" charset="0"/>
              <a:ea typeface="IFAO-Grec Unicode" panose="02020603050405020304" pitchFamily="18" charset="0"/>
            </a:endParaRPr>
          </a:p>
          <a:p>
            <a:pPr marL="0" indent="0">
              <a:buFont typeface="Arial"/>
              <a:buNone/>
            </a:pPr>
            <a:r>
              <a:rPr lang="el-GR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μηδὲν ὀχλή</a:t>
            </a:r>
            <a:r>
              <a:rPr lang="it-IT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c</a:t>
            </a:r>
            <a:r>
              <a:rPr lang="el-GR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αντε</a:t>
            </a:r>
            <a:r>
              <a:rPr lang="it-IT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c</a:t>
            </a:r>
            <a:r>
              <a:rPr lang="el-GR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 ̀τοῖ</a:t>
            </a:r>
            <a:r>
              <a:rPr lang="it-IT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c</a:t>
            </a:r>
            <a:r>
              <a:rPr lang="el-GR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 ́</a:t>
            </a:r>
            <a:r>
              <a:rPr lang="it-IT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 </a:t>
            </a:r>
            <a:r>
              <a:rPr lang="el-GR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μὴ πραγματευτικὸν ἐπανηιρημένοι</a:t>
            </a:r>
            <a:r>
              <a:rPr lang="it-IT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c</a:t>
            </a:r>
            <a:r>
              <a:rPr lang="el-GR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/>
            </a:r>
            <a:br>
              <a:rPr lang="el-GR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</a:br>
            <a:r>
              <a:rPr lang="el-GR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βίον ἀλλὰ καὶ πρό</a:t>
            </a:r>
            <a:r>
              <a:rPr lang="it-IT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c</a:t>
            </a:r>
            <a:r>
              <a:rPr lang="el-GR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ταγμα ἔχου</a:t>
            </a:r>
            <a:r>
              <a:rPr lang="it-IT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c</a:t>
            </a:r>
            <a:r>
              <a:rPr lang="el-GR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ιν τῆ</a:t>
            </a:r>
            <a:r>
              <a:rPr lang="it-IT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c</a:t>
            </a:r>
            <a:r>
              <a:rPr lang="el-GR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 ἐμῆ</a:t>
            </a:r>
            <a:r>
              <a:rPr lang="it-IT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c</a:t>
            </a:r>
            <a:r>
              <a:rPr lang="el-GR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 καθο</a:t>
            </a:r>
            <a:r>
              <a:rPr lang="it-IT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c</a:t>
            </a:r>
            <a:r>
              <a:rPr lang="el-GR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ιώσεω</a:t>
            </a:r>
            <a:r>
              <a:rPr lang="it-IT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c</a:t>
            </a:r>
            <a:r>
              <a:rPr lang="el-GR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, αὐτοὺ</a:t>
            </a:r>
            <a:r>
              <a:rPr lang="it-IT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c</a:t>
            </a:r>
            <a:r>
              <a:rPr lang="el-GR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/>
            </a:r>
            <a:br>
              <a:rPr lang="el-GR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</a:br>
            <a:r>
              <a:rPr lang="el-GR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τοὺ</a:t>
            </a:r>
            <a:r>
              <a:rPr lang="it-IT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c</a:t>
            </a:r>
            <a:r>
              <a:rPr lang="el-GR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 πραγματευτὰ</a:t>
            </a:r>
            <a:r>
              <a:rPr lang="it-IT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c</a:t>
            </a:r>
            <a:r>
              <a:rPr lang="el-GR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 καὶ ὑποβληθέντα</a:t>
            </a:r>
            <a:r>
              <a:rPr lang="it-IT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c</a:t>
            </a:r>
            <a:r>
              <a:rPr lang="el-GR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 ἀπαιτή</a:t>
            </a:r>
            <a:r>
              <a:rPr lang="it-IT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c</a:t>
            </a:r>
            <a:r>
              <a:rPr lang="el-GR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αντε</a:t>
            </a:r>
            <a:r>
              <a:rPr lang="it-IT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c</a:t>
            </a:r>
            <a:r>
              <a:rPr lang="el-GR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 πάντα</a:t>
            </a:r>
            <a:r>
              <a:rPr lang="it-IT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c</a:t>
            </a:r>
            <a:r>
              <a:rPr lang="el-GR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/>
            </a:r>
            <a:br>
              <a:rPr lang="el-GR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</a:br>
            <a:r>
              <a:rPr lang="el-GR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ὧν τὰ ὀνόματα ἐξαπε</a:t>
            </a:r>
            <a:r>
              <a:rPr lang="it-IT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c</a:t>
            </a:r>
            <a:r>
              <a:rPr lang="el-GR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τίλατε, ἀποκατα</a:t>
            </a:r>
            <a:r>
              <a:rPr lang="it-IT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c</a:t>
            </a:r>
            <a:r>
              <a:rPr lang="el-GR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τή</a:t>
            </a:r>
            <a:r>
              <a:rPr lang="it-IT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c</a:t>
            </a:r>
            <a:r>
              <a:rPr lang="el-GR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ατε τὸ χρυ</a:t>
            </a:r>
            <a:r>
              <a:rPr lang="it-IT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c</a:t>
            </a:r>
            <a:r>
              <a:rPr lang="el-GR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ίον καὶ</a:t>
            </a:r>
            <a:br>
              <a:rPr lang="el-GR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</a:br>
            <a:r>
              <a:rPr lang="el-GR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τὸν ἄργυρον. δίκαιον γάρ ἐ</a:t>
            </a:r>
            <a:r>
              <a:rPr lang="it-IT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c</a:t>
            </a:r>
            <a:r>
              <a:rPr lang="el-GR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τιν εὐεργετή</a:t>
            </a:r>
            <a:r>
              <a:rPr lang="it-IT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c</a:t>
            </a:r>
            <a:r>
              <a:rPr lang="el-GR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αντα αὐτὸν νῦν</a:t>
            </a:r>
            <a:br>
              <a:rPr lang="el-GR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</a:br>
            <a:r>
              <a:rPr lang="el-GR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γοῦν κομί</a:t>
            </a:r>
            <a:r>
              <a:rPr lang="it-IT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c</a:t>
            </a:r>
            <a:r>
              <a:rPr lang="el-GR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α</a:t>
            </a:r>
            <a:r>
              <a:rPr lang="it-IT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c</a:t>
            </a:r>
            <a:r>
              <a:rPr lang="el-GR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θαι ἅπερ προέχρη</a:t>
            </a:r>
            <a:r>
              <a:rPr lang="it-IT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c</a:t>
            </a:r>
            <a:r>
              <a:rPr lang="el-GR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εν. </a:t>
            </a:r>
            <a:r>
              <a:rPr lang="it-IT" sz="2800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 </a:t>
            </a:r>
            <a:r>
              <a:rPr lang="el-GR" sz="2800" dirty="0" smtClean="0">
                <a:solidFill>
                  <a:schemeClr val="tx1"/>
                </a:solidFill>
                <a:latin typeface="New Athena Unicode" panose="02000503000000020003" pitchFamily="2" charset="0"/>
                <a:ea typeface="IFAO-Grec Unicode" panose="02020603050405020304" pitchFamily="18" charset="0"/>
              </a:rPr>
              <a:t>ἔρρω</a:t>
            </a:r>
            <a:r>
              <a:rPr lang="it-IT" sz="2800" dirty="0" smtClean="0">
                <a:solidFill>
                  <a:schemeClr val="tx1"/>
                </a:solidFill>
                <a:latin typeface="New Athena Unicode" panose="02000503000000020003" pitchFamily="2" charset="0"/>
                <a:ea typeface="IFAO-Grec Unicode" panose="02020603050405020304" pitchFamily="18" charset="0"/>
              </a:rPr>
              <a:t>c</a:t>
            </a:r>
            <a:r>
              <a:rPr lang="el-GR" sz="2800" dirty="0" smtClean="0">
                <a:solidFill>
                  <a:schemeClr val="tx1"/>
                </a:solidFill>
                <a:latin typeface="New Athena Unicode" panose="02000503000000020003" pitchFamily="2" charset="0"/>
                <a:ea typeface="IFAO-Grec Unicode" panose="02020603050405020304" pitchFamily="18" charset="0"/>
              </a:rPr>
              <a:t>θε.</a:t>
            </a:r>
            <a:endParaRPr lang="it-IT" sz="2800" dirty="0" smtClean="0">
              <a:solidFill>
                <a:schemeClr val="tx1"/>
              </a:solidFill>
              <a:latin typeface="New Athena Unicode" panose="02000503000000020003" pitchFamily="2" charset="0"/>
              <a:ea typeface="IFAO-Grec Unicode" panose="02020603050405020304" pitchFamily="18" charset="0"/>
            </a:endParaRPr>
          </a:p>
          <a:p>
            <a:pPr marL="0" indent="0">
              <a:buFont typeface="Arial"/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8621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011" y="537972"/>
            <a:ext cx="7568394" cy="591617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" y="537972"/>
            <a:ext cx="1808018" cy="3119628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4232217" y="2207892"/>
            <a:ext cx="1133856" cy="2029968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" name="Connettore 2 5"/>
          <p:cNvCxnSpPr/>
          <p:nvPr/>
        </p:nvCxnSpPr>
        <p:spPr>
          <a:xfrm flipH="1" flipV="1">
            <a:off x="3136393" y="1911096"/>
            <a:ext cx="1212618" cy="749808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1211580" y="4095744"/>
            <a:ext cx="2564892" cy="175432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3600" dirty="0">
                <a:latin typeface="+mj-lt"/>
                <a:ea typeface="IFAO-Grec Unicode" panose="02020603050405020304" pitchFamily="18" charset="0"/>
              </a:rPr>
              <a:t> </a:t>
            </a:r>
            <a:r>
              <a:rPr lang="it-IT" sz="3600" dirty="0" smtClean="0">
                <a:latin typeface="+mj-lt"/>
                <a:ea typeface="IFAO-Grec Unicode" panose="02020603050405020304" pitchFamily="18" charset="0"/>
              </a:rPr>
              <a:t>   </a:t>
            </a:r>
            <a:r>
              <a:rPr lang="it-IT" sz="36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IFAO-Grec Unicode" panose="02020603050405020304" pitchFamily="18" charset="0"/>
              </a:rPr>
              <a:t>dat</a:t>
            </a:r>
          </a:p>
          <a:p>
            <a:r>
              <a:rPr lang="it-IT" sz="3600" dirty="0" smtClean="0">
                <a:latin typeface="+mj-lt"/>
                <a:ea typeface="IFAO-Grec Unicode" panose="02020603050405020304" pitchFamily="18" charset="0"/>
              </a:rPr>
              <a:t>V Kal </a:t>
            </a:r>
            <a:r>
              <a:rPr lang="it-IT" sz="3600" dirty="0" err="1" smtClean="0">
                <a:latin typeface="+mj-lt"/>
                <a:ea typeface="IFAO-Grec Unicode" panose="02020603050405020304" pitchFamily="18" charset="0"/>
              </a:rPr>
              <a:t>Febr</a:t>
            </a:r>
            <a:endParaRPr lang="it-IT" sz="3600" dirty="0" smtClean="0">
              <a:latin typeface="+mj-lt"/>
              <a:ea typeface="IFAO-Grec Unicode" panose="02020603050405020304" pitchFamily="18" charset="0"/>
            </a:endParaRPr>
          </a:p>
          <a:p>
            <a:r>
              <a:rPr lang="it-IT" sz="3600" dirty="0" smtClean="0">
                <a:latin typeface="+mj-lt"/>
                <a:ea typeface="IFAO-Grec Unicode" panose="02020603050405020304" pitchFamily="18" charset="0"/>
              </a:rPr>
              <a:t>    </a:t>
            </a:r>
            <a:r>
              <a:rPr lang="it-IT" sz="3600" dirty="0" err="1" smtClean="0">
                <a:latin typeface="+mj-lt"/>
                <a:ea typeface="IFAO-Grec Unicode" panose="02020603050405020304" pitchFamily="18" charset="0"/>
              </a:rPr>
              <a:t>Heracl</a:t>
            </a:r>
            <a:endParaRPr lang="it-IT" sz="3600" dirty="0">
              <a:latin typeface="+mj-lt"/>
              <a:ea typeface="IFAO-Grec Unicode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18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24128" y="5202936"/>
            <a:ext cx="10597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latin typeface="+mj-lt"/>
                <a:ea typeface="IFAO-Grec Unicode" panose="02020603050405020304" pitchFamily="18" charset="0"/>
              </a:rPr>
              <a:t>dd nn Const[</a:t>
            </a:r>
            <a:r>
              <a:rPr lang="it-IT" sz="3600" dirty="0" err="1" smtClean="0">
                <a:latin typeface="+mj-lt"/>
                <a:ea typeface="IFAO-Grec Unicode" panose="02020603050405020304" pitchFamily="18" charset="0"/>
              </a:rPr>
              <a:t>ant</a:t>
            </a:r>
            <a:r>
              <a:rPr lang="it-IT" sz="3600" dirty="0" smtClean="0">
                <a:latin typeface="+mj-lt"/>
                <a:ea typeface="IFAO-Grec Unicode" panose="02020603050405020304" pitchFamily="18" charset="0"/>
              </a:rPr>
              <a:t>]io Aug ter et Constante Aug iterum </a:t>
            </a:r>
            <a:r>
              <a:rPr lang="it-IT" sz="36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IFAO-Grec Unicode" panose="02020603050405020304" pitchFamily="18" charset="0"/>
              </a:rPr>
              <a:t>coss</a:t>
            </a:r>
            <a:endParaRPr lang="it-IT" sz="3600" b="1" dirty="0">
              <a:solidFill>
                <a:schemeClr val="accent1">
                  <a:lumMod val="75000"/>
                </a:schemeClr>
              </a:solidFill>
              <a:latin typeface="+mj-lt"/>
              <a:ea typeface="IFAO-Grec Unicode" panose="02020603050405020304" pitchFamily="18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255" y="505968"/>
            <a:ext cx="9573123" cy="3343656"/>
          </a:xfrm>
          <a:prstGeom prst="rect">
            <a:avLst/>
          </a:prstGeom>
        </p:spPr>
      </p:pic>
      <p:sp>
        <p:nvSpPr>
          <p:cNvPr id="6" name="Ovale 5"/>
          <p:cNvSpPr/>
          <p:nvPr/>
        </p:nvSpPr>
        <p:spPr>
          <a:xfrm>
            <a:off x="3273552" y="2523744"/>
            <a:ext cx="7585826" cy="143560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2 7"/>
          <p:cNvCxnSpPr>
            <a:stCxn id="6" idx="4"/>
          </p:cNvCxnSpPr>
          <p:nvPr/>
        </p:nvCxnSpPr>
        <p:spPr>
          <a:xfrm>
            <a:off x="7066465" y="3959352"/>
            <a:ext cx="0" cy="12435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02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 dirty="0" smtClean="0"/>
              <a:t>(d) Date latine </a:t>
            </a:r>
            <a:r>
              <a:rPr lang="it-IT" sz="4000" dirty="0" smtClean="0"/>
              <a:t>su documenti greci e latini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1800" dirty="0" smtClean="0"/>
              <a:t>Il tipo ‘a data spezzata’ ricompare: nelle </a:t>
            </a:r>
            <a:r>
              <a:rPr lang="it-IT" sz="1800" dirty="0" smtClean="0">
                <a:solidFill>
                  <a:srgbClr val="00B0F0"/>
                </a:solidFill>
              </a:rPr>
              <a:t>iscrizioni</a:t>
            </a:r>
            <a:r>
              <a:rPr lang="it-IT" sz="1800" dirty="0" smtClean="0"/>
              <a:t> contenenti comunicazioni dalla cancelleria imperiale o provinciale; nelle </a:t>
            </a:r>
            <a:r>
              <a:rPr lang="it-IT" sz="1800" i="1" dirty="0" smtClean="0">
                <a:solidFill>
                  <a:srgbClr val="00B050"/>
                </a:solidFill>
              </a:rPr>
              <a:t>leges datae </a:t>
            </a:r>
            <a:r>
              <a:rPr lang="it-IT" sz="1800" dirty="0" smtClean="0"/>
              <a:t>raccolte nei grandi codici (teodosiano e giustinianeo); nei </a:t>
            </a:r>
            <a:r>
              <a:rPr lang="it-IT" sz="1800" dirty="0" smtClean="0">
                <a:solidFill>
                  <a:schemeClr val="accent1">
                    <a:lumMod val="75000"/>
                  </a:schemeClr>
                </a:solidFill>
              </a:rPr>
              <a:t>contratti di enfiteusi</a:t>
            </a:r>
            <a:r>
              <a:rPr lang="it-IT" sz="1800" dirty="0" smtClean="0"/>
              <a:t> dell’Arcivescovato di Ravenna (fino al X secolo). Si veda lo studio di J.-O. </a:t>
            </a:r>
            <a:r>
              <a:rPr lang="it-IT" sz="1800" b="1" dirty="0" smtClean="0"/>
              <a:t>Tjäder</a:t>
            </a:r>
            <a:endParaRPr lang="it-IT" sz="1800" b="1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6202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 dirty="0" smtClean="0"/>
              <a:t>(d) Date latine </a:t>
            </a:r>
            <a:r>
              <a:rPr lang="it-IT" sz="4000" dirty="0" smtClean="0"/>
              <a:t>su documenti greci e latini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1800" dirty="0" smtClean="0">
                <a:solidFill>
                  <a:schemeClr val="tx1"/>
                </a:solidFill>
              </a:rPr>
              <a:t>Il tipo ‘a data spezzata’ ricompare: nelle iscrizioni contenenti comunicazioni dalla cancelleria imperiale o provinciale; nelle </a:t>
            </a:r>
            <a:r>
              <a:rPr lang="it-IT" sz="1800" i="1" dirty="0" smtClean="0">
                <a:solidFill>
                  <a:schemeClr val="tx1"/>
                </a:solidFill>
              </a:rPr>
              <a:t>leges datae </a:t>
            </a:r>
            <a:r>
              <a:rPr lang="it-IT" sz="1800" dirty="0" smtClean="0">
                <a:solidFill>
                  <a:schemeClr val="tx1"/>
                </a:solidFill>
              </a:rPr>
              <a:t>raccolte nei grandi codici (teodosiano e giustinianeo); nei contratti di enfiteusi dell’Arcivescovato di Ravenna (fino al X secolo)</a:t>
            </a:r>
          </a:p>
          <a:p>
            <a:r>
              <a:rPr lang="it-IT" sz="1800" dirty="0" smtClean="0"/>
              <a:t>Lo si può trovare con data effettivamente spezzata, o con data ‘unita’ (specie in documenti </a:t>
            </a:r>
            <a:r>
              <a:rPr lang="it-IT" sz="1800" b="1" dirty="0" smtClean="0">
                <a:solidFill>
                  <a:schemeClr val="accent3">
                    <a:lumMod val="75000"/>
                  </a:schemeClr>
                </a:solidFill>
              </a:rPr>
              <a:t>copiati</a:t>
            </a:r>
            <a:r>
              <a:rPr lang="it-IT" sz="1800" dirty="0" smtClean="0"/>
              <a:t> e non originali), ma organizzata nello stesso modo: </a:t>
            </a:r>
            <a:r>
              <a:rPr lang="it-IT" sz="1800" i="1" dirty="0" smtClean="0">
                <a:solidFill>
                  <a:srgbClr val="FF0000"/>
                </a:solidFill>
              </a:rPr>
              <a:t>dat</a:t>
            </a:r>
            <a:r>
              <a:rPr lang="it-IT" sz="1800" dirty="0" smtClean="0">
                <a:solidFill>
                  <a:srgbClr val="FF0000"/>
                </a:solidFill>
              </a:rPr>
              <a:t>, giorno, luogo</a:t>
            </a:r>
            <a:r>
              <a:rPr lang="it-IT" sz="1800" dirty="0"/>
              <a:t>;</a:t>
            </a:r>
            <a:r>
              <a:rPr lang="it-IT" sz="1800" dirty="0" smtClean="0"/>
              <a:t> </a:t>
            </a:r>
            <a:r>
              <a:rPr lang="it-IT" sz="1800" dirty="0" smtClean="0">
                <a:solidFill>
                  <a:srgbClr val="7030A0"/>
                </a:solidFill>
              </a:rPr>
              <a:t>anno</a:t>
            </a:r>
            <a:endParaRPr lang="it-IT" sz="1800" dirty="0">
              <a:solidFill>
                <a:srgbClr val="7030A0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7280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 dirty="0" smtClean="0"/>
              <a:t>(d) Date latine </a:t>
            </a:r>
            <a:r>
              <a:rPr lang="it-IT" sz="4000" dirty="0" smtClean="0"/>
              <a:t>su documenti greci e latini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1800" dirty="0" smtClean="0">
                <a:solidFill>
                  <a:schemeClr val="tx1"/>
                </a:solidFill>
              </a:rPr>
              <a:t>Il tipo ‘a data spezzata’ ricompare: nelle iscrizioni contenenti comunicazioni dalla cancelleria imperiale o provinciale; nelle </a:t>
            </a:r>
            <a:r>
              <a:rPr lang="it-IT" sz="1800" i="1" dirty="0" smtClean="0">
                <a:solidFill>
                  <a:schemeClr val="tx1"/>
                </a:solidFill>
              </a:rPr>
              <a:t>leges datae </a:t>
            </a:r>
            <a:r>
              <a:rPr lang="it-IT" sz="1800" dirty="0" smtClean="0">
                <a:solidFill>
                  <a:schemeClr val="tx1"/>
                </a:solidFill>
              </a:rPr>
              <a:t>raccolte nei grandi codici (teodosiano e giustinianeo); nei contratti di enfiteusi dell’Arcivescovato di Ravenna (fino al X secolo)</a:t>
            </a:r>
          </a:p>
          <a:p>
            <a:r>
              <a:rPr lang="it-IT" sz="1800" dirty="0" smtClean="0"/>
              <a:t>Lo si può trovare con data effettivamente spezzata, o con data ‘unita’, ma organizzata nello stesso </a:t>
            </a:r>
            <a:r>
              <a:rPr lang="it-IT" sz="1800" dirty="0" smtClean="0">
                <a:solidFill>
                  <a:schemeClr val="tx1"/>
                </a:solidFill>
              </a:rPr>
              <a:t>modo: </a:t>
            </a:r>
            <a:r>
              <a:rPr lang="it-IT" sz="1800" i="1" dirty="0" smtClean="0">
                <a:solidFill>
                  <a:schemeClr val="tx1"/>
                </a:solidFill>
              </a:rPr>
              <a:t>dat</a:t>
            </a:r>
            <a:r>
              <a:rPr lang="it-IT" sz="1800" dirty="0" smtClean="0">
                <a:solidFill>
                  <a:schemeClr val="tx1"/>
                </a:solidFill>
              </a:rPr>
              <a:t>, giorno, luogo, anno</a:t>
            </a:r>
          </a:p>
          <a:p>
            <a:r>
              <a:rPr lang="it-IT" sz="1800" dirty="0" smtClean="0">
                <a:solidFill>
                  <a:schemeClr val="tx1"/>
                </a:solidFill>
              </a:rPr>
              <a:t>Una </a:t>
            </a:r>
            <a:r>
              <a:rPr lang="it-IT" sz="1800" b="1" dirty="0" smtClean="0">
                <a:solidFill>
                  <a:schemeClr val="tx1"/>
                </a:solidFill>
              </a:rPr>
              <a:t>conclusione preliminare</a:t>
            </a:r>
            <a:r>
              <a:rPr lang="it-IT" sz="1800" dirty="0" smtClean="0">
                <a:solidFill>
                  <a:schemeClr val="tx1"/>
                </a:solidFill>
              </a:rPr>
              <a:t>: il formato ‘a data spezzata’ è il modello originario e peculiare della </a:t>
            </a:r>
            <a:r>
              <a:rPr lang="it-IT" sz="1800" b="1" dirty="0" smtClean="0">
                <a:solidFill>
                  <a:schemeClr val="tx1"/>
                </a:solidFill>
              </a:rPr>
              <a:t>cancelleria imperiale romana </a:t>
            </a:r>
            <a:r>
              <a:rPr lang="it-IT" sz="1800" dirty="0" smtClean="0">
                <a:solidFill>
                  <a:schemeClr val="tx1"/>
                </a:solidFill>
              </a:rPr>
              <a:t>fin dal Principato; diventa pervasivo nel tardoantico; passa al Papato, erede dell’Impero</a:t>
            </a:r>
            <a:endParaRPr lang="it-IT" sz="1800" dirty="0">
              <a:solidFill>
                <a:schemeClr val="tx1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44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 dirty="0" smtClean="0"/>
              <a:t>(d) Date latine </a:t>
            </a:r>
            <a:r>
              <a:rPr lang="it-IT" sz="4000" dirty="0" smtClean="0"/>
              <a:t>su documenti greci e latini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1800" dirty="0" smtClean="0">
                <a:solidFill>
                  <a:schemeClr val="tx1"/>
                </a:solidFill>
              </a:rPr>
              <a:t>Il tipo ‘a data spezzata’ ricompare: nelle iscrizioni contenenti comunicazioni dalla cancelleria imperiale o provinciale; nelle </a:t>
            </a:r>
            <a:r>
              <a:rPr lang="it-IT" sz="1800" i="1" dirty="0" smtClean="0">
                <a:solidFill>
                  <a:schemeClr val="tx1"/>
                </a:solidFill>
              </a:rPr>
              <a:t>leges datae </a:t>
            </a:r>
            <a:r>
              <a:rPr lang="it-IT" sz="1800" dirty="0" smtClean="0">
                <a:solidFill>
                  <a:schemeClr val="tx1"/>
                </a:solidFill>
              </a:rPr>
              <a:t>raccolte nei grandi codici (teodosiano e giustinianeo); nei contratti di enfiteusi dell’Arcivescovato di Ravenna (fino al X secolo)</a:t>
            </a:r>
          </a:p>
          <a:p>
            <a:r>
              <a:rPr lang="it-IT" sz="1800" dirty="0" smtClean="0"/>
              <a:t>Lo si può </a:t>
            </a:r>
            <a:r>
              <a:rPr lang="it-IT" sz="1800" dirty="0" smtClean="0">
                <a:solidFill>
                  <a:schemeClr val="tx1"/>
                </a:solidFill>
              </a:rPr>
              <a:t>trovare con data effettivamente spezzata, o con data ‘unita’, ma organizzata nello stesso modo: </a:t>
            </a:r>
            <a:r>
              <a:rPr lang="it-IT" sz="1800" i="1" dirty="0" smtClean="0">
                <a:solidFill>
                  <a:schemeClr val="tx1"/>
                </a:solidFill>
              </a:rPr>
              <a:t>dat</a:t>
            </a:r>
            <a:r>
              <a:rPr lang="it-IT" sz="1800" dirty="0" smtClean="0">
                <a:solidFill>
                  <a:schemeClr val="tx1"/>
                </a:solidFill>
              </a:rPr>
              <a:t>, giorno, luogo, anno</a:t>
            </a:r>
          </a:p>
          <a:p>
            <a:r>
              <a:rPr lang="it-IT" sz="1800" dirty="0" smtClean="0">
                <a:solidFill>
                  <a:schemeClr val="tx1"/>
                </a:solidFill>
              </a:rPr>
              <a:t>Una conclusione preliminare: il formato ‘a data spezzata’ è il modello originario e peculiare della cancelleria imperiale romana fin dal Principato; diventa pervasivo nel tardoantico; passa al Papato, erede dell’Impero</a:t>
            </a:r>
          </a:p>
          <a:p>
            <a:r>
              <a:rPr lang="it-IT" sz="1800" dirty="0" smtClean="0">
                <a:solidFill>
                  <a:schemeClr val="tx1"/>
                </a:solidFill>
              </a:rPr>
              <a:t>Tutto questo a meno che non mi venga in mente un’idea migliore</a:t>
            </a:r>
            <a:endParaRPr lang="it-IT" sz="1800" dirty="0">
              <a:solidFill>
                <a:schemeClr val="tx1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7190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 dirty="0" smtClean="0"/>
              <a:t>(e) Soscrizioni latine </a:t>
            </a:r>
            <a:r>
              <a:rPr lang="it-IT" sz="4000" dirty="0" smtClean="0"/>
              <a:t>su documenti greci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Circa 50 manoscritti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093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 dirty="0" smtClean="0"/>
              <a:t>(e) Soscrizioni latine </a:t>
            </a:r>
            <a:r>
              <a:rPr lang="it-IT" sz="4000" dirty="0" smtClean="0"/>
              <a:t>su documenti greci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Circa 50 manoscritti</a:t>
            </a:r>
          </a:p>
          <a:p>
            <a:r>
              <a:rPr lang="it-IT" dirty="0" smtClean="0"/>
              <a:t>Veri e propri </a:t>
            </a:r>
            <a:r>
              <a:rPr lang="it-IT" b="1" i="1" dirty="0" smtClean="0"/>
              <a:t>tag</a:t>
            </a:r>
            <a:r>
              <a:rPr lang="it-IT" dirty="0" smtClean="0"/>
              <a:t> o </a:t>
            </a:r>
            <a:r>
              <a:rPr lang="it-IT" b="1" dirty="0" smtClean="0"/>
              <a:t>sigilli</a:t>
            </a:r>
            <a:r>
              <a:rPr lang="it-IT" dirty="0" smtClean="0"/>
              <a:t>, dal valore forse iconico più che verbale (?)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5652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Perché sono qui oggi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Non i risultati di una ricerca, ma le </a:t>
            </a:r>
            <a:r>
              <a:rPr lang="it-IT" b="1" dirty="0" smtClean="0"/>
              <a:t>domande</a:t>
            </a:r>
            <a:r>
              <a:rPr lang="it-IT" dirty="0" smtClean="0"/>
              <a:t> che la precedono</a:t>
            </a:r>
          </a:p>
          <a:p>
            <a:r>
              <a:rPr lang="it-IT" dirty="0" smtClean="0"/>
              <a:t>Una situazione che deve essere chiarita meglio</a:t>
            </a:r>
          </a:p>
          <a:p>
            <a:r>
              <a:rPr lang="it-IT" dirty="0" smtClean="0"/>
              <a:t>LAREGRE (</a:t>
            </a:r>
            <a:r>
              <a:rPr lang="it-IT" b="1" dirty="0" smtClean="0"/>
              <a:t>LA</a:t>
            </a:r>
            <a:r>
              <a:rPr lang="it-IT" dirty="0" smtClean="0"/>
              <a:t>tin </a:t>
            </a:r>
            <a:r>
              <a:rPr lang="it-IT" b="1" dirty="0" smtClean="0"/>
              <a:t>RE</a:t>
            </a:r>
            <a:r>
              <a:rPr lang="it-IT" dirty="0" smtClean="0"/>
              <a:t>lics in a </a:t>
            </a:r>
            <a:r>
              <a:rPr lang="it-IT" b="1" dirty="0" smtClean="0"/>
              <a:t>GR</a:t>
            </a:r>
            <a:r>
              <a:rPr lang="it-IT" dirty="0" smtClean="0"/>
              <a:t>eek </a:t>
            </a:r>
            <a:r>
              <a:rPr lang="it-IT" b="1" dirty="0" smtClean="0"/>
              <a:t>E</a:t>
            </a:r>
            <a:r>
              <a:rPr lang="it-IT" dirty="0" smtClean="0"/>
              <a:t>gypt: </a:t>
            </a:r>
            <a:r>
              <a:rPr lang="it-IT" i="1" dirty="0" smtClean="0"/>
              <a:t>spin-off</a:t>
            </a:r>
            <a:r>
              <a:rPr lang="it-IT" dirty="0" smtClean="0"/>
              <a:t> di PLATINUM)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5657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 dirty="0" smtClean="0"/>
              <a:t>(e) Soscrizioni latine </a:t>
            </a:r>
            <a:r>
              <a:rPr lang="it-IT" sz="4000" dirty="0" smtClean="0"/>
              <a:t>su documenti greci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Circa 50 manoscritti</a:t>
            </a:r>
          </a:p>
          <a:p>
            <a:r>
              <a:rPr lang="it-IT" dirty="0" smtClean="0"/>
              <a:t>Veri e propri </a:t>
            </a:r>
            <a:r>
              <a:rPr lang="it-IT" b="1" i="1" dirty="0" smtClean="0"/>
              <a:t>tag</a:t>
            </a:r>
            <a:r>
              <a:rPr lang="it-IT" dirty="0" smtClean="0"/>
              <a:t> o </a:t>
            </a:r>
            <a:r>
              <a:rPr lang="it-IT" b="1" dirty="0" smtClean="0"/>
              <a:t>sigilli</a:t>
            </a:r>
            <a:r>
              <a:rPr lang="it-IT" dirty="0" smtClean="0"/>
              <a:t>, dal valore forse iconico più che verbale (?)</a:t>
            </a:r>
          </a:p>
          <a:p>
            <a:r>
              <a:rPr lang="it-IT" dirty="0" smtClean="0"/>
              <a:t>Apposti a documenti sia greci che latini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4474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 dirty="0" smtClean="0"/>
              <a:t>(e) Soscrizioni latine </a:t>
            </a:r>
            <a:r>
              <a:rPr lang="it-IT" sz="4000" dirty="0" smtClean="0"/>
              <a:t>su documenti greci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Circa 50 manoscritti</a:t>
            </a:r>
          </a:p>
          <a:p>
            <a:r>
              <a:rPr lang="it-IT" dirty="0" smtClean="0"/>
              <a:t>Veri e propri </a:t>
            </a:r>
            <a:r>
              <a:rPr lang="it-IT" b="1" i="1" dirty="0" smtClean="0"/>
              <a:t>tag</a:t>
            </a:r>
            <a:r>
              <a:rPr lang="it-IT" dirty="0" smtClean="0"/>
              <a:t> o </a:t>
            </a:r>
            <a:r>
              <a:rPr lang="it-IT" b="1" dirty="0" smtClean="0"/>
              <a:t>sigilli</a:t>
            </a:r>
            <a:r>
              <a:rPr lang="it-IT" dirty="0" smtClean="0"/>
              <a:t>, dal valore forse iconico più che verbale (?)</a:t>
            </a:r>
          </a:p>
          <a:p>
            <a:r>
              <a:rPr lang="it-IT" dirty="0" smtClean="0"/>
              <a:t>Apposti a documenti sia greci che latini</a:t>
            </a:r>
          </a:p>
          <a:p>
            <a:r>
              <a:rPr lang="it-IT" i="1" dirty="0"/>
              <a:t>bene uale, legi, recognoui, signaui, subscripsi, notaui, compleui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1652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 dirty="0" smtClean="0"/>
              <a:t>(e) Soscrizioni latine </a:t>
            </a:r>
            <a:r>
              <a:rPr lang="it-IT" sz="4000" dirty="0" smtClean="0"/>
              <a:t>su documenti greci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Circa 50 manoscritti</a:t>
            </a:r>
          </a:p>
          <a:p>
            <a:r>
              <a:rPr lang="it-IT" dirty="0" smtClean="0"/>
              <a:t>Veri e propri </a:t>
            </a:r>
            <a:r>
              <a:rPr lang="it-IT" b="1" i="1" dirty="0" smtClean="0"/>
              <a:t>tag</a:t>
            </a:r>
            <a:r>
              <a:rPr lang="it-IT" dirty="0" smtClean="0"/>
              <a:t> o </a:t>
            </a:r>
            <a:r>
              <a:rPr lang="it-IT" b="1" dirty="0" smtClean="0"/>
              <a:t>sigilli</a:t>
            </a:r>
            <a:r>
              <a:rPr lang="it-IT" dirty="0" smtClean="0"/>
              <a:t>, dal valore forse iconico più che verbale (?)</a:t>
            </a:r>
          </a:p>
          <a:p>
            <a:r>
              <a:rPr lang="it-IT" dirty="0" smtClean="0"/>
              <a:t>Apposti a documenti sia greci che latini</a:t>
            </a:r>
          </a:p>
          <a:p>
            <a:r>
              <a:rPr lang="it-IT" i="1" dirty="0"/>
              <a:t>bene uale, legi, recognoui, signaui, subscripsi, notaui, </a:t>
            </a:r>
            <a:r>
              <a:rPr lang="it-IT" i="1" dirty="0" smtClean="0"/>
              <a:t>compleui</a:t>
            </a:r>
          </a:p>
          <a:p>
            <a:r>
              <a:rPr lang="it-IT" dirty="0" smtClean="0"/>
              <a:t>Alcuni sono tipici delle lettere (o documenti in forma di lettere), altri vengono apposti dal mittente, altri dal ricevente…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5763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 dirty="0" smtClean="0"/>
              <a:t>(e) Soscrizioni latine </a:t>
            </a:r>
            <a:r>
              <a:rPr lang="it-IT" sz="4000" dirty="0" smtClean="0"/>
              <a:t>su documenti greci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 smtClean="0"/>
              <a:t>Circa 50 manoscritti</a:t>
            </a:r>
          </a:p>
          <a:p>
            <a:r>
              <a:rPr lang="it-IT" dirty="0" smtClean="0"/>
              <a:t>Veri e propri </a:t>
            </a:r>
            <a:r>
              <a:rPr lang="it-IT" b="1" i="1" dirty="0" smtClean="0"/>
              <a:t>tag</a:t>
            </a:r>
            <a:r>
              <a:rPr lang="it-IT" dirty="0" smtClean="0"/>
              <a:t> o </a:t>
            </a:r>
            <a:r>
              <a:rPr lang="it-IT" b="1" dirty="0" smtClean="0"/>
              <a:t>sigilli</a:t>
            </a:r>
            <a:r>
              <a:rPr lang="it-IT" dirty="0" smtClean="0"/>
              <a:t>, dal valore forse iconico più che verbale (?)</a:t>
            </a:r>
          </a:p>
          <a:p>
            <a:r>
              <a:rPr lang="it-IT" dirty="0" smtClean="0"/>
              <a:t>Apposti a documenti sia greci che latini</a:t>
            </a:r>
          </a:p>
          <a:p>
            <a:r>
              <a:rPr lang="it-IT" i="1" dirty="0"/>
              <a:t>bene uale, legi, recognoui, signaui, subscripsi, notaui, </a:t>
            </a:r>
            <a:r>
              <a:rPr lang="it-IT" i="1" dirty="0" smtClean="0"/>
              <a:t>compleui</a:t>
            </a:r>
          </a:p>
          <a:p>
            <a:r>
              <a:rPr lang="it-IT" dirty="0" smtClean="0"/>
              <a:t>Alcuni sono tipici delle lettere (o documenti in forma di lettere), altri vengono apposti dal mittente, altri dal ricevente…</a:t>
            </a:r>
          </a:p>
          <a:p>
            <a:r>
              <a:rPr lang="it-IT" dirty="0" smtClean="0"/>
              <a:t>Il gioco qui è capire in cosa ciascuno è </a:t>
            </a:r>
            <a:r>
              <a:rPr lang="it-IT" b="1" dirty="0" smtClean="0"/>
              <a:t>diverso dagli altri </a:t>
            </a:r>
            <a:r>
              <a:rPr lang="it-IT" dirty="0" smtClean="0"/>
              <a:t>(auguri!)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8127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466344"/>
            <a:ext cx="11494311" cy="597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48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466344"/>
            <a:ext cx="11494311" cy="5971032"/>
          </a:xfrm>
          <a:prstGeom prst="rect">
            <a:avLst/>
          </a:prstGeom>
        </p:spPr>
      </p:pic>
      <p:sp>
        <p:nvSpPr>
          <p:cNvPr id="3" name="Ovale 2"/>
          <p:cNvSpPr/>
          <p:nvPr/>
        </p:nvSpPr>
        <p:spPr>
          <a:xfrm>
            <a:off x="8211312" y="3759708"/>
            <a:ext cx="2825496" cy="147218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5199888" y="3023616"/>
            <a:ext cx="2825496" cy="147218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747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i="1" dirty="0" smtClean="0"/>
              <a:t>P.Münch.</a:t>
            </a:r>
            <a:r>
              <a:rPr lang="it-IT" dirty="0" smtClean="0"/>
              <a:t> I 2 (</a:t>
            </a:r>
            <a:r>
              <a:rPr lang="it-IT" b="1" dirty="0" smtClean="0"/>
              <a:t>578</a:t>
            </a:r>
            <a:r>
              <a:rPr lang="it-IT" dirty="0" smtClean="0"/>
              <a:t> d.C.)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 smtClean="0"/>
              <a:t>Ricevuta di una </a:t>
            </a:r>
            <a:r>
              <a:rPr lang="it-IT" i="1" dirty="0" smtClean="0"/>
              <a:t>epistula probatoria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dirty="0" smtClean="0"/>
              <a:t>Siamo sempre in forma epistolare, e sempre in àmbito militare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dirty="0" smtClean="0"/>
              <a:t>Il </a:t>
            </a:r>
            <a:r>
              <a:rPr lang="it-IT" i="1" dirty="0" smtClean="0"/>
              <a:t>bene baleas </a:t>
            </a:r>
            <a:r>
              <a:rPr lang="it-IT" dirty="0" smtClean="0"/>
              <a:t>è diventato un 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sigillo </a:t>
            </a:r>
            <a:r>
              <a:rPr lang="it-IT" dirty="0" smtClean="0"/>
              <a:t>simbolo di un milieu particolare e tipico di un particolare formato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dirty="0" smtClean="0"/>
              <a:t>Abbiamo 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arcaismi</a:t>
            </a:r>
            <a:r>
              <a:rPr lang="it-IT" dirty="0" smtClean="0"/>
              <a:t> nelle forme: </a:t>
            </a:r>
            <a:r>
              <a:rPr lang="it-IT" i="1" dirty="0" smtClean="0"/>
              <a:t>b</a:t>
            </a:r>
            <a:r>
              <a:rPr lang="it-IT" dirty="0" smtClean="0"/>
              <a:t>, </a:t>
            </a:r>
            <a:r>
              <a:rPr lang="it-IT" i="1" dirty="0" smtClean="0"/>
              <a:t>l</a:t>
            </a:r>
            <a:endParaRPr lang="it-IT" i="1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037" y="982663"/>
            <a:ext cx="5406727" cy="489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3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34" y="497004"/>
            <a:ext cx="3755682" cy="29237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232" y="497004"/>
            <a:ext cx="4601162" cy="243877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310" y="3439720"/>
            <a:ext cx="4915456" cy="290458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31594" y="3533675"/>
            <a:ext cx="3099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+mj-lt"/>
                <a:cs typeface="Times New Roman" panose="02020603050405020304" pitchFamily="18" charset="0"/>
              </a:rPr>
              <a:t>P.Vindob. inv. L 151 (IV-V d.C.)</a:t>
            </a:r>
            <a:endParaRPr lang="it-IT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432092" y="2289451"/>
            <a:ext cx="1472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>
                <a:latin typeface="+mj-lt"/>
                <a:cs typeface="Times New Roman" panose="02020603050405020304" pitchFamily="18" charset="0"/>
              </a:rPr>
              <a:t>P.Flor. </a:t>
            </a:r>
            <a:r>
              <a:rPr lang="it-IT" dirty="0" smtClean="0">
                <a:latin typeface="+mj-lt"/>
                <a:cs typeface="Times New Roman" panose="02020603050405020304" pitchFamily="18" charset="0"/>
              </a:rPr>
              <a:t>III 304 (V-VI d.C.)</a:t>
            </a:r>
            <a:endParaRPr lang="it-IT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466894" y="5821278"/>
            <a:ext cx="3328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latin typeface="+mj-lt"/>
                <a:cs typeface="Times New Roman" panose="02020603050405020304" pitchFamily="18" charset="0"/>
              </a:rPr>
              <a:t>P.Vindob. inv. L 116 (IV-V d.C.)</a:t>
            </a:r>
            <a:endParaRPr lang="it-IT" sz="2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317950" y="4528672"/>
            <a:ext cx="4114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i="1" dirty="0" smtClean="0">
                <a:solidFill>
                  <a:srgbClr val="00B050"/>
                </a:solidFill>
              </a:rPr>
              <a:t>Legi</a:t>
            </a:r>
            <a:r>
              <a:rPr lang="it-IT" sz="3200" i="1" dirty="0" smtClean="0">
                <a:solidFill>
                  <a:srgbClr val="FF0000"/>
                </a:solidFill>
              </a:rPr>
              <a:t> </a:t>
            </a:r>
            <a:r>
              <a:rPr lang="it-IT" sz="3200" dirty="0" smtClean="0"/>
              <a:t>e gli arcaismi grafici</a:t>
            </a:r>
            <a:endParaRPr lang="it-IT" sz="3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33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48930" y="5090939"/>
            <a:ext cx="8596667" cy="852307"/>
          </a:xfrm>
        </p:spPr>
        <p:txBody>
          <a:bodyPr>
            <a:noAutofit/>
          </a:bodyPr>
          <a:lstStyle/>
          <a:p>
            <a:r>
              <a:rPr lang="en-GB" dirty="0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Il </a:t>
            </a:r>
            <a:r>
              <a:rPr lang="en-GB" dirty="0" err="1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già</a:t>
            </a:r>
            <a:r>
              <a:rPr lang="en-GB" dirty="0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visto</a:t>
            </a:r>
            <a:r>
              <a:rPr lang="en-GB" dirty="0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GB" i="1" dirty="0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P.Ryl</a:t>
            </a:r>
            <a:r>
              <a:rPr lang="en-GB" dirty="0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. IV 609 (505 d.C.). </a:t>
            </a:r>
            <a:r>
              <a:rPr lang="en-GB" dirty="0" err="1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Abbiamo</a:t>
            </a:r>
            <a:r>
              <a:rPr lang="en-GB" dirty="0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 (da </a:t>
            </a:r>
            <a:r>
              <a:rPr lang="en-GB" dirty="0" err="1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sx</a:t>
            </a:r>
            <a:r>
              <a:rPr lang="en-GB" dirty="0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 a dx): due </a:t>
            </a:r>
            <a:r>
              <a:rPr lang="en-GB" b="1" i="1" dirty="0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bene uale </a:t>
            </a:r>
            <a:r>
              <a:rPr lang="en-GB" dirty="0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con </a:t>
            </a:r>
            <a:r>
              <a:rPr lang="en-GB" i="1" dirty="0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b panse-à-droite</a:t>
            </a:r>
            <a:r>
              <a:rPr lang="en-GB" dirty="0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, un </a:t>
            </a:r>
            <a:r>
              <a:rPr lang="en-GB" b="1" i="1" dirty="0" smtClean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compleui</a:t>
            </a:r>
            <a:r>
              <a:rPr lang="en-GB" dirty="0" smtClean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GB" dirty="0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con </a:t>
            </a:r>
            <a:r>
              <a:rPr lang="el-GR" dirty="0" smtClean="0">
                <a:solidFill>
                  <a:schemeClr val="tx1"/>
                </a:solidFill>
                <a:latin typeface="IFAO-Grec Unicode" panose="02020603050405020304" pitchFamily="18" charset="0"/>
                <a:ea typeface="IFAO-Grec Unicode" panose="02020603050405020304" pitchFamily="18" charset="0"/>
              </a:rPr>
              <a:t>σταυρόγραμμα</a:t>
            </a:r>
            <a:r>
              <a:rPr lang="it-IT" dirty="0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, segni tachigrafici (?), e un </a:t>
            </a:r>
            <a:r>
              <a:rPr lang="it-IT" b="1" i="1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r</a:t>
            </a:r>
            <a:r>
              <a:rPr lang="it-IT" dirty="0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 – forse </a:t>
            </a:r>
            <a:r>
              <a:rPr lang="it-IT" i="1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r(</a:t>
            </a:r>
            <a:r>
              <a:rPr lang="it-IT" i="1" dirty="0" err="1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ecognoui</a:t>
            </a:r>
            <a:r>
              <a:rPr lang="it-IT" i="1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)</a:t>
            </a:r>
            <a:r>
              <a:rPr lang="it-IT" dirty="0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?</a:t>
            </a:r>
            <a:endParaRPr lang="it-IT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" name="Segnaposto immagine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34" y="457200"/>
            <a:ext cx="11729261" cy="4076699"/>
          </a:xfrm>
        </p:spPr>
      </p:pic>
      <p:sp>
        <p:nvSpPr>
          <p:cNvPr id="7" name="Ovale 6"/>
          <p:cNvSpPr/>
          <p:nvPr/>
        </p:nvSpPr>
        <p:spPr>
          <a:xfrm>
            <a:off x="1590675" y="3086100"/>
            <a:ext cx="1495425" cy="1447800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3838575" y="1219200"/>
            <a:ext cx="1409700" cy="1390650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in giù 8"/>
          <p:cNvSpPr/>
          <p:nvPr/>
        </p:nvSpPr>
        <p:spPr>
          <a:xfrm>
            <a:off x="10982325" y="1790700"/>
            <a:ext cx="542925" cy="695325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arrotondato 9"/>
          <p:cNvSpPr/>
          <p:nvPr/>
        </p:nvSpPr>
        <p:spPr>
          <a:xfrm>
            <a:off x="5705475" y="1323975"/>
            <a:ext cx="3724275" cy="199072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898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 dirty="0" smtClean="0"/>
              <a:t>(f) Nomi latini </a:t>
            </a:r>
            <a:r>
              <a:rPr lang="it-IT" sz="4000" dirty="0" smtClean="0"/>
              <a:t>su documenti greci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Categoria più complessa. Ce ne sono pochissimi (10?)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1676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Perché sono qui oggi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Non i risultati di una ricerca, ma le </a:t>
            </a:r>
            <a:r>
              <a:rPr lang="it-IT" b="1" dirty="0" smtClean="0"/>
              <a:t>domande</a:t>
            </a:r>
            <a:r>
              <a:rPr lang="it-IT" dirty="0" smtClean="0"/>
              <a:t> che la precedono</a:t>
            </a:r>
          </a:p>
          <a:p>
            <a:r>
              <a:rPr lang="it-IT" dirty="0" smtClean="0"/>
              <a:t>Una situazione che deve essere chiarita meglio</a:t>
            </a:r>
          </a:p>
          <a:p>
            <a:r>
              <a:rPr lang="it-IT" dirty="0" smtClean="0"/>
              <a:t>LAREGRE (</a:t>
            </a:r>
            <a:r>
              <a:rPr lang="it-IT" b="1" dirty="0" smtClean="0"/>
              <a:t>LA</a:t>
            </a:r>
            <a:r>
              <a:rPr lang="it-IT" dirty="0" smtClean="0"/>
              <a:t>tin </a:t>
            </a:r>
            <a:r>
              <a:rPr lang="it-IT" b="1" dirty="0" smtClean="0"/>
              <a:t>RE</a:t>
            </a:r>
            <a:r>
              <a:rPr lang="it-IT" dirty="0" smtClean="0"/>
              <a:t>lics in a </a:t>
            </a:r>
            <a:r>
              <a:rPr lang="it-IT" b="1" dirty="0" smtClean="0"/>
              <a:t>GR</a:t>
            </a:r>
            <a:r>
              <a:rPr lang="it-IT" dirty="0" smtClean="0"/>
              <a:t>eek </a:t>
            </a:r>
            <a:r>
              <a:rPr lang="it-IT" b="1" dirty="0" smtClean="0"/>
              <a:t>E</a:t>
            </a:r>
            <a:r>
              <a:rPr lang="it-IT" dirty="0" smtClean="0"/>
              <a:t>gypt: </a:t>
            </a:r>
            <a:r>
              <a:rPr lang="it-IT" i="1" dirty="0" smtClean="0"/>
              <a:t>spin-off</a:t>
            </a:r>
            <a:r>
              <a:rPr lang="it-IT" dirty="0" smtClean="0"/>
              <a:t> di PLATINUM)</a:t>
            </a:r>
          </a:p>
          <a:p>
            <a:r>
              <a:rPr lang="it-IT" dirty="0" smtClean="0"/>
              <a:t>Cosa succede alla lingua </a:t>
            </a:r>
            <a:r>
              <a:rPr lang="it-IT" b="1" dirty="0" smtClean="0"/>
              <a:t>latina</a:t>
            </a:r>
            <a:r>
              <a:rPr lang="it-IT" dirty="0" smtClean="0"/>
              <a:t> in Egitto dalle riforme dioclezianee in avanti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645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 dirty="0" smtClean="0"/>
              <a:t>(f) Nomi latini </a:t>
            </a:r>
            <a:r>
              <a:rPr lang="it-IT" sz="4000" dirty="0" smtClean="0"/>
              <a:t>su documenti greci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Categoria più complessa. Ce ne sono pochissimi (10?)</a:t>
            </a:r>
          </a:p>
          <a:p>
            <a:r>
              <a:rPr lang="it-IT" dirty="0" smtClean="0"/>
              <a:t>Il testo è greco, ma ci sono </a:t>
            </a:r>
            <a:r>
              <a:rPr lang="it-IT" b="1" dirty="0" smtClean="0">
                <a:solidFill>
                  <a:schemeClr val="accent3">
                    <a:lumMod val="75000"/>
                  </a:schemeClr>
                </a:solidFill>
              </a:rPr>
              <a:t>antroponimi</a:t>
            </a:r>
            <a:r>
              <a:rPr lang="it-IT" dirty="0" smtClean="0"/>
              <a:t> in caratteri latini – e declinati alla latina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4661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 dirty="0" smtClean="0"/>
              <a:t>(f) Nomi latini </a:t>
            </a:r>
            <a:r>
              <a:rPr lang="it-IT" sz="4000" dirty="0" smtClean="0"/>
              <a:t>su documenti greci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Categoria più complessa. Ce ne sono pochissimi (10?)</a:t>
            </a:r>
          </a:p>
          <a:p>
            <a:r>
              <a:rPr lang="it-IT" dirty="0" smtClean="0"/>
              <a:t>Il testo è greco, ma ci sono </a:t>
            </a:r>
            <a:r>
              <a:rPr lang="it-IT" b="1" dirty="0" smtClean="0">
                <a:solidFill>
                  <a:schemeClr val="accent3">
                    <a:lumMod val="75000"/>
                  </a:schemeClr>
                </a:solidFill>
              </a:rPr>
              <a:t>antroponimi</a:t>
            </a:r>
            <a:r>
              <a:rPr lang="it-IT" dirty="0" smtClean="0"/>
              <a:t> in caratteri latini – e declinati alla latina</a:t>
            </a:r>
          </a:p>
          <a:p>
            <a:r>
              <a:rPr lang="it-IT" dirty="0" smtClean="0"/>
              <a:t>Si tratta di lettere (personali e ufficiali), ma non solo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7551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 dirty="0" smtClean="0"/>
              <a:t>(f) Nomi latini </a:t>
            </a:r>
            <a:r>
              <a:rPr lang="it-IT" sz="4000" dirty="0" smtClean="0"/>
              <a:t>su documenti greci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Categoria più complessa. Ce ne sono pochissimi (10?)</a:t>
            </a:r>
          </a:p>
          <a:p>
            <a:r>
              <a:rPr lang="it-IT" dirty="0" smtClean="0"/>
              <a:t>Il testo è greco, ma ci sono </a:t>
            </a:r>
            <a:r>
              <a:rPr lang="it-IT" b="1" dirty="0" smtClean="0">
                <a:solidFill>
                  <a:schemeClr val="accent3">
                    <a:lumMod val="75000"/>
                  </a:schemeClr>
                </a:solidFill>
              </a:rPr>
              <a:t>antroponimi</a:t>
            </a:r>
            <a:r>
              <a:rPr lang="it-IT" dirty="0" smtClean="0"/>
              <a:t> in caratteri latini – e declinati alla latina</a:t>
            </a:r>
          </a:p>
          <a:p>
            <a:r>
              <a:rPr lang="it-IT" dirty="0" smtClean="0"/>
              <a:t>Si tratta di lettere (personali e ufficiali), ma non solo</a:t>
            </a:r>
          </a:p>
          <a:p>
            <a:r>
              <a:rPr lang="it-IT" dirty="0" smtClean="0"/>
              <a:t>Problemi di rango, di </a:t>
            </a:r>
            <a:r>
              <a:rPr lang="it-IT" i="1" dirty="0" smtClean="0"/>
              <a:t>milieu</a:t>
            </a:r>
            <a:r>
              <a:rPr lang="it-IT" dirty="0" smtClean="0"/>
              <a:t>, di alfabetizzazione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6053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000" i="1" dirty="0"/>
              <a:t>P.Oxy. </a:t>
            </a:r>
            <a:r>
              <a:rPr lang="it-IT" sz="2000" dirty="0"/>
              <a:t>LXIII </a:t>
            </a:r>
            <a:r>
              <a:rPr lang="it-IT" sz="2000" dirty="0" smtClean="0"/>
              <a:t>4363 (</a:t>
            </a:r>
            <a:r>
              <a:rPr lang="it-IT" sz="2000" b="1" dirty="0" smtClean="0"/>
              <a:t>314-25</a:t>
            </a:r>
            <a:r>
              <a:rPr lang="it-IT" sz="2000" dirty="0" smtClean="0"/>
              <a:t> d.C.)</a:t>
            </a:r>
            <a:endParaRPr lang="it-IT" sz="200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4" b="20244"/>
          <a:stretch>
            <a:fillRect/>
          </a:stretch>
        </p:blipFill>
        <p:spPr>
          <a:xfrm>
            <a:off x="5724145" y="630936"/>
            <a:ext cx="5425342" cy="5586984"/>
          </a:xfrm>
        </p:spPr>
      </p:pic>
    </p:spTree>
    <p:extLst>
      <p:ext uri="{BB962C8B-B14F-4D97-AF65-F5344CB8AC3E}">
        <p14:creationId xmlns:p14="http://schemas.microsoft.com/office/powerpoint/2010/main" val="170886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000" i="1" dirty="0"/>
              <a:t>P.Oxy. </a:t>
            </a:r>
            <a:r>
              <a:rPr lang="it-IT" sz="2000" dirty="0"/>
              <a:t>LXIII </a:t>
            </a:r>
            <a:r>
              <a:rPr lang="it-IT" sz="2000" dirty="0" smtClean="0"/>
              <a:t>4363 (</a:t>
            </a:r>
            <a:r>
              <a:rPr lang="it-IT" sz="2000" b="1" dirty="0" smtClean="0"/>
              <a:t>314-25</a:t>
            </a:r>
            <a:r>
              <a:rPr lang="it-IT" sz="2000" dirty="0" smtClean="0"/>
              <a:t> d.C.)</a:t>
            </a:r>
            <a:endParaRPr lang="it-IT" sz="200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dirty="0" smtClean="0"/>
              <a:t>Rapporto di un </a:t>
            </a:r>
            <a:r>
              <a:rPr lang="it-IT" i="1" dirty="0" smtClean="0"/>
              <a:t>beneficiarius</a:t>
            </a:r>
            <a:r>
              <a:rPr lang="it-IT" dirty="0" smtClean="0"/>
              <a:t> a un </a:t>
            </a:r>
            <a:r>
              <a:rPr lang="it-IT" i="1" dirty="0" smtClean="0"/>
              <a:t>praeses prouinciae – </a:t>
            </a:r>
            <a:r>
              <a:rPr lang="it-IT" dirty="0" smtClean="0"/>
              <a:t>il </a:t>
            </a:r>
            <a:r>
              <a:rPr lang="it-IT" i="1" dirty="0" smtClean="0"/>
              <a:t>beneficiarius </a:t>
            </a:r>
            <a:r>
              <a:rPr lang="it-IT" dirty="0" smtClean="0"/>
              <a:t>intercetta le lamentele dei sudditi</a:t>
            </a:r>
            <a:endParaRPr lang="it-IT" i="1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4" b="20244"/>
          <a:stretch>
            <a:fillRect/>
          </a:stretch>
        </p:blipFill>
        <p:spPr>
          <a:xfrm>
            <a:off x="5669280" y="635186"/>
            <a:ext cx="5447853" cy="5610166"/>
          </a:xfrm>
        </p:spPr>
      </p:pic>
    </p:spTree>
    <p:extLst>
      <p:ext uri="{BB962C8B-B14F-4D97-AF65-F5344CB8AC3E}">
        <p14:creationId xmlns:p14="http://schemas.microsoft.com/office/powerpoint/2010/main" val="122383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000" i="1" dirty="0"/>
              <a:t>P.Oxy. </a:t>
            </a:r>
            <a:r>
              <a:rPr lang="it-IT" sz="2000" dirty="0"/>
              <a:t>LXIII </a:t>
            </a:r>
            <a:r>
              <a:rPr lang="it-IT" sz="2000" dirty="0" smtClean="0"/>
              <a:t>4363 (</a:t>
            </a:r>
            <a:r>
              <a:rPr lang="it-IT" sz="2000" b="1" dirty="0" smtClean="0"/>
              <a:t>314-25</a:t>
            </a:r>
            <a:r>
              <a:rPr lang="it-IT" sz="2000" dirty="0" smtClean="0"/>
              <a:t> d.C.)</a:t>
            </a:r>
            <a:endParaRPr lang="it-IT" sz="200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dirty="0" smtClean="0"/>
              <a:t>Rapporto di un </a:t>
            </a:r>
            <a:r>
              <a:rPr lang="it-IT" i="1" dirty="0" smtClean="0"/>
              <a:t>beneficiarius</a:t>
            </a:r>
            <a:r>
              <a:rPr lang="it-IT" dirty="0" smtClean="0"/>
              <a:t> a un </a:t>
            </a:r>
            <a:r>
              <a:rPr lang="it-IT" i="1" dirty="0" smtClean="0"/>
              <a:t>praeses prouinciae – </a:t>
            </a:r>
            <a:r>
              <a:rPr lang="it-IT" dirty="0" smtClean="0"/>
              <a:t>il </a:t>
            </a:r>
            <a:r>
              <a:rPr lang="it-IT" i="1" dirty="0" smtClean="0"/>
              <a:t>beneficiarius </a:t>
            </a:r>
            <a:r>
              <a:rPr lang="it-IT" dirty="0" smtClean="0"/>
              <a:t>intercetta le lamentele dei sudditi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dirty="0" smtClean="0"/>
              <a:t>Non uno, ma (potenzialmente) </a:t>
            </a:r>
            <a:r>
              <a:rPr lang="it-IT" b="1" dirty="0" smtClean="0"/>
              <a:t>due</a:t>
            </a:r>
            <a:r>
              <a:rPr lang="it-IT" dirty="0" smtClean="0"/>
              <a:t> nomi</a:t>
            </a:r>
            <a:endParaRPr lang="it-IT" dirty="0"/>
          </a:p>
        </p:txBody>
      </p:sp>
      <p:pic>
        <p:nvPicPr>
          <p:cNvPr id="6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657" y="982663"/>
            <a:ext cx="2827486" cy="4892675"/>
          </a:xfrm>
        </p:spPr>
      </p:pic>
      <p:sp>
        <p:nvSpPr>
          <p:cNvPr id="7" name="Ovale 6"/>
          <p:cNvSpPr/>
          <p:nvPr/>
        </p:nvSpPr>
        <p:spPr>
          <a:xfrm>
            <a:off x="7388352" y="1097280"/>
            <a:ext cx="1271016" cy="576072"/>
          </a:xfrm>
          <a:prstGeom prst="ellipse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6662928" y="5413883"/>
            <a:ext cx="2508504" cy="576072"/>
          </a:xfrm>
          <a:prstGeom prst="ellipse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2 9"/>
          <p:cNvCxnSpPr/>
          <p:nvPr/>
        </p:nvCxnSpPr>
        <p:spPr>
          <a:xfrm flipV="1">
            <a:off x="5093208" y="1508760"/>
            <a:ext cx="2185416" cy="2514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>
            <a:off x="5088995" y="4123944"/>
            <a:ext cx="1573933" cy="1345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716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000" i="1" dirty="0"/>
              <a:t>P.Oxy. </a:t>
            </a:r>
            <a:r>
              <a:rPr lang="it-IT" sz="2000" dirty="0"/>
              <a:t>LXIII </a:t>
            </a:r>
            <a:r>
              <a:rPr lang="it-IT" sz="2000" dirty="0" smtClean="0"/>
              <a:t>4363 (</a:t>
            </a:r>
            <a:r>
              <a:rPr lang="it-IT" sz="2000" b="1" dirty="0" smtClean="0"/>
              <a:t>314-25</a:t>
            </a:r>
            <a:r>
              <a:rPr lang="it-IT" sz="2000" dirty="0" smtClean="0"/>
              <a:t> d.C.)</a:t>
            </a:r>
            <a:endParaRPr lang="it-IT" sz="200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dirty="0" smtClean="0"/>
              <a:t>Rapporto di un </a:t>
            </a:r>
            <a:r>
              <a:rPr lang="it-IT" i="1" dirty="0" smtClean="0"/>
              <a:t>beneficiarius</a:t>
            </a:r>
            <a:r>
              <a:rPr lang="it-IT" dirty="0" smtClean="0"/>
              <a:t> a un </a:t>
            </a:r>
            <a:r>
              <a:rPr lang="it-IT" i="1" dirty="0" smtClean="0"/>
              <a:t>praeses prouinciae – </a:t>
            </a:r>
            <a:r>
              <a:rPr lang="it-IT" dirty="0" smtClean="0"/>
              <a:t>il </a:t>
            </a:r>
            <a:r>
              <a:rPr lang="it-IT" i="1" dirty="0" smtClean="0"/>
              <a:t>beneficiarius </a:t>
            </a:r>
            <a:r>
              <a:rPr lang="it-IT" dirty="0" smtClean="0"/>
              <a:t>intercetta le lamentele dei sudditi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dirty="0" smtClean="0"/>
              <a:t>Non uno, ma (potenzialmente) </a:t>
            </a:r>
            <a:r>
              <a:rPr lang="it-IT" b="1" dirty="0" smtClean="0"/>
              <a:t>due</a:t>
            </a:r>
            <a:r>
              <a:rPr lang="it-IT" dirty="0" smtClean="0"/>
              <a:t> nomi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dirty="0" smtClean="0"/>
              <a:t>Il mittente e il destinatario sono </a:t>
            </a:r>
            <a:r>
              <a:rPr lang="it-IT" dirty="0" smtClean="0">
                <a:solidFill>
                  <a:schemeClr val="accent3">
                    <a:lumMod val="75000"/>
                  </a:schemeClr>
                </a:solidFill>
              </a:rPr>
              <a:t>indicati in latino</a:t>
            </a:r>
            <a:r>
              <a:rPr lang="it-IT" dirty="0" smtClean="0"/>
              <a:t> – il primo forse scrive da sé, il secondo è indicato da un impiegato?</a:t>
            </a:r>
            <a:endParaRPr lang="it-IT" dirty="0"/>
          </a:p>
        </p:txBody>
      </p:sp>
      <p:pic>
        <p:nvPicPr>
          <p:cNvPr id="11" name="Segnaposto contenuto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512" y="471640"/>
            <a:ext cx="5727682" cy="2399576"/>
          </a:xfrm>
          <a:prstGeom prst="rect">
            <a:avLst/>
          </a:prstGeom>
        </p:spPr>
      </p:pic>
      <p:pic>
        <p:nvPicPr>
          <p:cNvPr id="13" name="Segnaposto contenuto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488" y="4809744"/>
            <a:ext cx="6196706" cy="1572768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6702552" y="3199614"/>
            <a:ext cx="3950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n w="0"/>
                <a:latin typeface="+mj-lt"/>
                <a:ea typeface="IFAO-Grec Unicode" panose="02020603050405020304" pitchFamily="18" charset="0"/>
              </a:rPr>
              <a:t>]	</a:t>
            </a:r>
            <a:r>
              <a:rPr lang="it-IT" sz="2400" b="1" dirty="0" smtClean="0">
                <a:ln w="0"/>
                <a:solidFill>
                  <a:schemeClr val="accent3">
                    <a:lumMod val="75000"/>
                  </a:schemeClr>
                </a:solidFill>
                <a:latin typeface="+mj-lt"/>
                <a:ea typeface="IFAO-Grec Unicode" panose="02020603050405020304" pitchFamily="18" charset="0"/>
              </a:rPr>
              <a:t>praesidi p</a:t>
            </a:r>
            <a:r>
              <a:rPr lang="it-IT" sz="2400" dirty="0" smtClean="0">
                <a:ln w="0"/>
                <a:latin typeface="+mj-lt"/>
                <a:ea typeface="IFAO-Grec Unicode" panose="02020603050405020304" pitchFamily="18" charset="0"/>
              </a:rPr>
              <a:t>[</a:t>
            </a:r>
            <a:r>
              <a:rPr lang="it-IT" sz="2400" b="1" dirty="0" err="1" smtClean="0">
                <a:ln w="0"/>
                <a:solidFill>
                  <a:schemeClr val="accent3">
                    <a:lumMod val="75000"/>
                  </a:schemeClr>
                </a:solidFill>
                <a:latin typeface="+mj-lt"/>
                <a:ea typeface="IFAO-Grec Unicode" panose="02020603050405020304" pitchFamily="18" charset="0"/>
              </a:rPr>
              <a:t>rouinciae</a:t>
            </a:r>
            <a:endParaRPr lang="it-IT" sz="2400" b="1" dirty="0">
              <a:ln w="0"/>
              <a:solidFill>
                <a:schemeClr val="accent3">
                  <a:lumMod val="75000"/>
                </a:schemeClr>
              </a:solidFill>
              <a:latin typeface="+mj-lt"/>
              <a:ea typeface="IFAO-Grec Unicode" panose="02020603050405020304" pitchFamily="18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7461504" y="4114014"/>
            <a:ext cx="3191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+mj-lt"/>
                <a:ea typeface="IFAO-Grec Unicode" panose="02020603050405020304" pitchFamily="18" charset="0"/>
              </a:rPr>
              <a:t>]</a:t>
            </a:r>
            <a:r>
              <a:rPr lang="it-IT" sz="2400" b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IFAO-Grec Unicode" panose="02020603050405020304" pitchFamily="18" charset="0"/>
              </a:rPr>
              <a:t> V</a:t>
            </a:r>
            <a:r>
              <a:rPr lang="it-IT" sz="2400" b="1" dirty="0" smtClean="0">
                <a:solidFill>
                  <a:schemeClr val="accent3">
                    <a:lumMod val="75000"/>
                  </a:schemeClr>
                </a:solidFill>
                <a:latin typeface="KadmosU" panose="01000000000000000000" pitchFamily="2" charset="0"/>
                <a:ea typeface="IFAO-Grec Unicode" panose="02020603050405020304" pitchFamily="18" charset="0"/>
              </a:rPr>
              <a:t>̣</a:t>
            </a:r>
            <a:r>
              <a:rPr lang="it-IT" sz="2400" b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IFAO-Grec Unicode" panose="02020603050405020304" pitchFamily="18" charset="0"/>
              </a:rPr>
              <a:t>alerius Diogenes </a:t>
            </a:r>
            <a:r>
              <a:rPr lang="it-IT" sz="2400" b="1" dirty="0" err="1" smtClean="0">
                <a:solidFill>
                  <a:schemeClr val="accent3">
                    <a:lumMod val="75000"/>
                  </a:schemeClr>
                </a:solidFill>
                <a:latin typeface="+mj-lt"/>
                <a:ea typeface="IFAO-Grec Unicode" panose="02020603050405020304" pitchFamily="18" charset="0"/>
              </a:rPr>
              <a:t>bf</a:t>
            </a:r>
            <a:endParaRPr lang="it-IT" sz="2400" b="1" dirty="0">
              <a:solidFill>
                <a:schemeClr val="accent3">
                  <a:lumMod val="75000"/>
                </a:schemeClr>
              </a:solidFill>
              <a:latin typeface="+mj-lt"/>
              <a:ea typeface="IFAO-Grec Unicode" panose="02020603050405020304" pitchFamily="18" charset="0"/>
            </a:endParaRPr>
          </a:p>
        </p:txBody>
      </p:sp>
      <p:cxnSp>
        <p:nvCxnSpPr>
          <p:cNvPr id="9" name="Connettore 2 8"/>
          <p:cNvCxnSpPr/>
          <p:nvPr/>
        </p:nvCxnSpPr>
        <p:spPr>
          <a:xfrm>
            <a:off x="8330184" y="2074334"/>
            <a:ext cx="0" cy="11252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 flipV="1">
            <a:off x="8835353" y="4575680"/>
            <a:ext cx="0" cy="1020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/>
        </p:nvCxnSpPr>
        <p:spPr>
          <a:xfrm flipV="1">
            <a:off x="10049256" y="4114014"/>
            <a:ext cx="448056" cy="461665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00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000" i="1" dirty="0"/>
              <a:t>P.Oxy. </a:t>
            </a:r>
            <a:r>
              <a:rPr lang="it-IT" sz="2000" dirty="0"/>
              <a:t>LXIII </a:t>
            </a:r>
            <a:r>
              <a:rPr lang="it-IT" sz="2000" dirty="0" smtClean="0"/>
              <a:t>4363 (</a:t>
            </a:r>
            <a:r>
              <a:rPr lang="it-IT" sz="2000" b="1" dirty="0" smtClean="0"/>
              <a:t>314-25</a:t>
            </a:r>
            <a:r>
              <a:rPr lang="it-IT" sz="2000" dirty="0" smtClean="0"/>
              <a:t> d.C.)</a:t>
            </a:r>
            <a:endParaRPr lang="it-IT" sz="200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293811" y="3031064"/>
            <a:ext cx="3718455" cy="3241719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dirty="0" smtClean="0"/>
              <a:t>Rapporto di un </a:t>
            </a:r>
            <a:r>
              <a:rPr lang="it-IT" i="1" dirty="0" smtClean="0"/>
              <a:t>beneficiarius</a:t>
            </a:r>
            <a:r>
              <a:rPr lang="it-IT" dirty="0" smtClean="0"/>
              <a:t> a un </a:t>
            </a:r>
            <a:r>
              <a:rPr lang="it-IT" i="1" dirty="0" smtClean="0"/>
              <a:t>praeses prouinciae – </a:t>
            </a:r>
            <a:r>
              <a:rPr lang="it-IT" dirty="0" smtClean="0"/>
              <a:t>il </a:t>
            </a:r>
            <a:r>
              <a:rPr lang="it-IT" i="1" dirty="0" smtClean="0"/>
              <a:t>beneficiarius </a:t>
            </a:r>
            <a:r>
              <a:rPr lang="it-IT" dirty="0" smtClean="0"/>
              <a:t>intercetta le lamentele dei sudditi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dirty="0" smtClean="0"/>
              <a:t>Non uno, ma (potenzialmente) </a:t>
            </a:r>
            <a:r>
              <a:rPr lang="it-IT" b="1" dirty="0" smtClean="0"/>
              <a:t>due</a:t>
            </a:r>
            <a:r>
              <a:rPr lang="it-IT" dirty="0" smtClean="0"/>
              <a:t> nomi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dirty="0" smtClean="0"/>
              <a:t>Il mittente e il destinatario sono </a:t>
            </a:r>
            <a:r>
              <a:rPr lang="it-IT" dirty="0" smtClean="0">
                <a:solidFill>
                  <a:schemeClr val="accent3">
                    <a:lumMod val="75000"/>
                  </a:schemeClr>
                </a:solidFill>
              </a:rPr>
              <a:t>indicati in latino</a:t>
            </a:r>
            <a:r>
              <a:rPr lang="it-IT" dirty="0" smtClean="0"/>
              <a:t> – il primo forse scrive da sé, il secondo è indicato da un impiegato?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dirty="0" smtClean="0"/>
              <a:t>Che tipo di 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norma</a:t>
            </a:r>
            <a:r>
              <a:rPr lang="it-IT" dirty="0" smtClean="0"/>
              <a:t> c’è dietro? È una cosa che deve fare il </a:t>
            </a:r>
            <a:r>
              <a:rPr lang="it-IT" i="1" dirty="0" smtClean="0"/>
              <a:t>beneficiarius</a:t>
            </a:r>
            <a:r>
              <a:rPr lang="it-IT" dirty="0" smtClean="0"/>
              <a:t>, per marcare l’ufficialità del documento?</a:t>
            </a:r>
            <a:endParaRPr lang="it-IT" dirty="0"/>
          </a:p>
        </p:txBody>
      </p:sp>
      <p:pic>
        <p:nvPicPr>
          <p:cNvPr id="11" name="Segnaposto contenuto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512" y="471640"/>
            <a:ext cx="5727682" cy="2399576"/>
          </a:xfrm>
          <a:prstGeom prst="rect">
            <a:avLst/>
          </a:prstGeom>
        </p:spPr>
      </p:pic>
      <p:pic>
        <p:nvPicPr>
          <p:cNvPr id="13" name="Segnaposto contenuto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488" y="4809744"/>
            <a:ext cx="6196706" cy="1572768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6702552" y="3199614"/>
            <a:ext cx="3950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n w="0"/>
                <a:latin typeface="+mj-lt"/>
                <a:ea typeface="IFAO-Grec Unicode" panose="02020603050405020304" pitchFamily="18" charset="0"/>
              </a:rPr>
              <a:t>]	</a:t>
            </a:r>
            <a:r>
              <a:rPr lang="it-IT" sz="2400" b="1" dirty="0" smtClean="0">
                <a:ln w="0"/>
                <a:solidFill>
                  <a:schemeClr val="accent3">
                    <a:lumMod val="75000"/>
                  </a:schemeClr>
                </a:solidFill>
                <a:latin typeface="+mj-lt"/>
                <a:ea typeface="IFAO-Grec Unicode" panose="02020603050405020304" pitchFamily="18" charset="0"/>
              </a:rPr>
              <a:t>praesidi p</a:t>
            </a:r>
            <a:r>
              <a:rPr lang="it-IT" sz="2400" dirty="0" smtClean="0">
                <a:ln w="0"/>
                <a:latin typeface="+mj-lt"/>
                <a:ea typeface="IFAO-Grec Unicode" panose="02020603050405020304" pitchFamily="18" charset="0"/>
              </a:rPr>
              <a:t>[</a:t>
            </a:r>
            <a:r>
              <a:rPr lang="it-IT" sz="2400" b="1" dirty="0" err="1" smtClean="0">
                <a:ln w="0"/>
                <a:solidFill>
                  <a:schemeClr val="accent3">
                    <a:lumMod val="75000"/>
                  </a:schemeClr>
                </a:solidFill>
                <a:latin typeface="+mj-lt"/>
                <a:ea typeface="IFAO-Grec Unicode" panose="02020603050405020304" pitchFamily="18" charset="0"/>
              </a:rPr>
              <a:t>rouinciae</a:t>
            </a:r>
            <a:endParaRPr lang="it-IT" sz="2400" b="1" dirty="0">
              <a:ln w="0"/>
              <a:solidFill>
                <a:schemeClr val="accent3">
                  <a:lumMod val="75000"/>
                </a:schemeClr>
              </a:solidFill>
              <a:latin typeface="+mj-lt"/>
              <a:ea typeface="IFAO-Grec Unicode" panose="02020603050405020304" pitchFamily="18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7461504" y="4114014"/>
            <a:ext cx="3191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+mj-lt"/>
                <a:ea typeface="IFAO-Grec Unicode" panose="02020603050405020304" pitchFamily="18" charset="0"/>
              </a:rPr>
              <a:t>]</a:t>
            </a:r>
            <a:r>
              <a:rPr lang="it-IT" sz="2400" b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IFAO-Grec Unicode" panose="02020603050405020304" pitchFamily="18" charset="0"/>
              </a:rPr>
              <a:t> V</a:t>
            </a:r>
            <a:r>
              <a:rPr lang="it-IT" sz="2400" b="1" dirty="0" smtClean="0">
                <a:solidFill>
                  <a:schemeClr val="accent3">
                    <a:lumMod val="75000"/>
                  </a:schemeClr>
                </a:solidFill>
                <a:latin typeface="KadmosU" panose="01000000000000000000" pitchFamily="2" charset="0"/>
                <a:ea typeface="IFAO-Grec Unicode" panose="02020603050405020304" pitchFamily="18" charset="0"/>
              </a:rPr>
              <a:t>̣</a:t>
            </a:r>
            <a:r>
              <a:rPr lang="it-IT" sz="2400" b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IFAO-Grec Unicode" panose="02020603050405020304" pitchFamily="18" charset="0"/>
              </a:rPr>
              <a:t>alerius Diogenes </a:t>
            </a:r>
            <a:r>
              <a:rPr lang="it-IT" sz="2400" b="1" dirty="0" err="1" smtClean="0">
                <a:solidFill>
                  <a:schemeClr val="accent3">
                    <a:lumMod val="75000"/>
                  </a:schemeClr>
                </a:solidFill>
                <a:latin typeface="+mj-lt"/>
                <a:ea typeface="IFAO-Grec Unicode" panose="02020603050405020304" pitchFamily="18" charset="0"/>
              </a:rPr>
              <a:t>bf</a:t>
            </a:r>
            <a:endParaRPr lang="it-IT" sz="2400" b="1" dirty="0">
              <a:solidFill>
                <a:schemeClr val="accent3">
                  <a:lumMod val="75000"/>
                </a:schemeClr>
              </a:solidFill>
              <a:latin typeface="+mj-lt"/>
              <a:ea typeface="IFAO-Grec Unicode" panose="02020603050405020304" pitchFamily="18" charset="0"/>
            </a:endParaRPr>
          </a:p>
        </p:txBody>
      </p:sp>
      <p:cxnSp>
        <p:nvCxnSpPr>
          <p:cNvPr id="9" name="Connettore 2 8"/>
          <p:cNvCxnSpPr/>
          <p:nvPr/>
        </p:nvCxnSpPr>
        <p:spPr>
          <a:xfrm>
            <a:off x="8330184" y="2074334"/>
            <a:ext cx="0" cy="11252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 flipV="1">
            <a:off x="8835353" y="4575680"/>
            <a:ext cx="0" cy="1020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/>
        </p:nvCxnSpPr>
        <p:spPr>
          <a:xfrm flipV="1">
            <a:off x="10049256" y="4114014"/>
            <a:ext cx="448056" cy="461665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70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 dirty="0" smtClean="0"/>
              <a:t>(g) </a:t>
            </a:r>
            <a:r>
              <a:rPr lang="el-GR" sz="4000" b="1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δι</a:t>
            </a:r>
            <a:r>
              <a:rPr lang="it-IT" sz="4000" b="1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’</a:t>
            </a:r>
            <a:r>
              <a:rPr lang="el-GR" sz="4000" b="1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ἐμοῦ</a:t>
            </a:r>
            <a:r>
              <a:rPr lang="it-IT" sz="4000" b="1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 </a:t>
            </a:r>
            <a:r>
              <a:rPr lang="it-IT" sz="4000" b="1" dirty="0" smtClean="0">
                <a:latin typeface="Times New Roman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it-IT" sz="4000" b="1" i="1" dirty="0" smtClean="0">
                <a:ea typeface="IFAO-Grec Unicode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it-IT" sz="4000" b="1" i="1" dirty="0" err="1" smtClean="0">
                <a:ea typeface="IFAO-Grec Unicode" panose="02020603050405020304" pitchFamily="18" charset="0"/>
                <a:cs typeface="Times New Roman" panose="02020603050405020304" pitchFamily="18" charset="0"/>
              </a:rPr>
              <a:t>emu</a:t>
            </a:r>
            <a:endParaRPr lang="it-IT" sz="4000" dirty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J</a:t>
            </a:r>
            <a:r>
              <a:rPr lang="de-DE" sz="2000" dirty="0" smtClean="0"/>
              <a:t>. M</a:t>
            </a:r>
            <a:r>
              <a:rPr lang="de-DE" sz="2000" dirty="0"/>
              <a:t>. </a:t>
            </a:r>
            <a:r>
              <a:rPr lang="de-DE" sz="2000" dirty="0" err="1" smtClean="0"/>
              <a:t>Diethart</a:t>
            </a:r>
            <a:r>
              <a:rPr lang="de-DE" sz="2000" dirty="0" smtClean="0"/>
              <a:t> </a:t>
            </a:r>
            <a:r>
              <a:rPr lang="de-DE" sz="2000" dirty="0"/>
              <a:t>-K</a:t>
            </a:r>
            <a:r>
              <a:rPr lang="de-DE" sz="2000" dirty="0" smtClean="0"/>
              <a:t>. A. Worp, </a:t>
            </a:r>
            <a:r>
              <a:rPr lang="de-DE" sz="2000" i="1" dirty="0" err="1"/>
              <a:t>Notarsunterschriften</a:t>
            </a:r>
            <a:r>
              <a:rPr lang="de-DE" sz="2000" i="1" dirty="0"/>
              <a:t> im byzantinischen Ägypten</a:t>
            </a:r>
            <a:r>
              <a:rPr lang="de-DE" sz="2000" dirty="0"/>
              <a:t>, Wien 1986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45147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 dirty="0" smtClean="0"/>
              <a:t>(g) </a:t>
            </a:r>
            <a:r>
              <a:rPr lang="el-GR" sz="4000" b="1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δι</a:t>
            </a:r>
            <a:r>
              <a:rPr lang="it-IT" sz="4000" b="1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’</a:t>
            </a:r>
            <a:r>
              <a:rPr lang="el-GR" sz="4000" b="1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ἐμοῦ</a:t>
            </a:r>
            <a:r>
              <a:rPr lang="it-IT" sz="4000" b="1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 </a:t>
            </a:r>
            <a:r>
              <a:rPr lang="it-IT" sz="4000" b="1" dirty="0" smtClean="0">
                <a:latin typeface="Times New Roman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it-IT" sz="4000" b="1" i="1" dirty="0" smtClean="0">
                <a:ea typeface="IFAO-Grec Unicode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it-IT" sz="4000" b="1" i="1" dirty="0" err="1" smtClean="0">
                <a:ea typeface="IFAO-Grec Unicode" panose="02020603050405020304" pitchFamily="18" charset="0"/>
                <a:cs typeface="Times New Roman" panose="02020603050405020304" pitchFamily="18" charset="0"/>
              </a:rPr>
              <a:t>emu</a:t>
            </a:r>
            <a:endParaRPr lang="it-IT" sz="4000" dirty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J</a:t>
            </a:r>
            <a:r>
              <a:rPr lang="de-DE" sz="2000" dirty="0" smtClean="0"/>
              <a:t>. M</a:t>
            </a:r>
            <a:r>
              <a:rPr lang="de-DE" sz="2000" dirty="0"/>
              <a:t>. </a:t>
            </a:r>
            <a:r>
              <a:rPr lang="de-DE" sz="2000" dirty="0" err="1" smtClean="0"/>
              <a:t>Diethart</a:t>
            </a:r>
            <a:r>
              <a:rPr lang="de-DE" sz="2000" dirty="0" smtClean="0"/>
              <a:t> </a:t>
            </a:r>
            <a:r>
              <a:rPr lang="de-DE" sz="2000" dirty="0"/>
              <a:t>-K</a:t>
            </a:r>
            <a:r>
              <a:rPr lang="de-DE" sz="2000" dirty="0" smtClean="0"/>
              <a:t>. A. Worp, </a:t>
            </a:r>
            <a:r>
              <a:rPr lang="de-DE" sz="2000" i="1" dirty="0" err="1"/>
              <a:t>Notarsunterschriften</a:t>
            </a:r>
            <a:r>
              <a:rPr lang="de-DE" sz="2000" i="1" dirty="0"/>
              <a:t> im byzantinischen Ägypten</a:t>
            </a:r>
            <a:r>
              <a:rPr lang="de-DE" sz="2000" dirty="0"/>
              <a:t>, Wien </a:t>
            </a:r>
            <a:r>
              <a:rPr lang="de-DE" sz="2000" dirty="0" smtClean="0"/>
              <a:t>1986</a:t>
            </a:r>
          </a:p>
          <a:p>
            <a:r>
              <a:rPr lang="de-DE" sz="2000" dirty="0" smtClean="0"/>
              <a:t>Più di 240 </a:t>
            </a:r>
            <a:r>
              <a:rPr lang="de-DE" sz="2000" dirty="0" err="1" smtClean="0">
                <a:solidFill>
                  <a:schemeClr val="accent1">
                    <a:lumMod val="75000"/>
                  </a:schemeClr>
                </a:solidFill>
              </a:rPr>
              <a:t>lunghissimi</a:t>
            </a: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dirty="0" err="1" smtClean="0"/>
              <a:t>contratti</a:t>
            </a:r>
            <a:r>
              <a:rPr lang="de-DE" sz="2000" dirty="0" smtClean="0"/>
              <a:t> </a:t>
            </a:r>
            <a:r>
              <a:rPr lang="de-DE" sz="2000" dirty="0" err="1" smtClean="0"/>
              <a:t>greci</a:t>
            </a:r>
            <a:r>
              <a:rPr lang="de-DE" sz="2000" dirty="0" smtClean="0"/>
              <a:t> (IV-VII d.C.), di </a:t>
            </a:r>
            <a:r>
              <a:rPr lang="de-DE" sz="2000" dirty="0" err="1" smtClean="0"/>
              <a:t>prestito</a:t>
            </a:r>
            <a:r>
              <a:rPr lang="de-DE" sz="2000" dirty="0" smtClean="0"/>
              <a:t>, di </a:t>
            </a:r>
            <a:r>
              <a:rPr lang="de-DE" sz="2000" dirty="0" err="1" smtClean="0"/>
              <a:t>affitto</a:t>
            </a:r>
            <a:r>
              <a:rPr lang="de-DE" sz="2000" dirty="0" smtClean="0"/>
              <a:t>, di </a:t>
            </a:r>
            <a:r>
              <a:rPr lang="de-DE" sz="2000" dirty="0" err="1" smtClean="0"/>
              <a:t>compravendita</a:t>
            </a:r>
            <a:r>
              <a:rPr lang="de-DE" sz="2000" dirty="0" smtClean="0"/>
              <a:t> etc., </a:t>
            </a:r>
            <a:r>
              <a:rPr lang="de-DE" sz="2000" dirty="0" err="1" smtClean="0"/>
              <a:t>dove</a:t>
            </a:r>
            <a:r>
              <a:rPr lang="de-DE" sz="2000" dirty="0" smtClean="0"/>
              <a:t> il </a:t>
            </a:r>
            <a:r>
              <a:rPr lang="el-GR" sz="2000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νοτάριος</a:t>
            </a:r>
            <a:r>
              <a:rPr lang="el-GR" sz="2000" dirty="0" smtClean="0"/>
              <a:t> </a:t>
            </a:r>
            <a:r>
              <a:rPr lang="it-IT" sz="2000" dirty="0" smtClean="0"/>
              <a:t>lascia una sorpresa alla fine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402585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Perché sono qui oggi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Non i risultati di una ricerca, ma le </a:t>
            </a:r>
            <a:r>
              <a:rPr lang="it-IT" b="1" dirty="0" smtClean="0"/>
              <a:t>domande</a:t>
            </a:r>
            <a:r>
              <a:rPr lang="it-IT" dirty="0" smtClean="0"/>
              <a:t> che la precedono</a:t>
            </a:r>
          </a:p>
          <a:p>
            <a:r>
              <a:rPr lang="it-IT" dirty="0" smtClean="0"/>
              <a:t>Una situazione che deve essere chiarita meglio</a:t>
            </a:r>
          </a:p>
          <a:p>
            <a:r>
              <a:rPr lang="it-IT" dirty="0" smtClean="0"/>
              <a:t>LAREGRE (</a:t>
            </a:r>
            <a:r>
              <a:rPr lang="it-IT" b="1" dirty="0" smtClean="0"/>
              <a:t>LA</a:t>
            </a:r>
            <a:r>
              <a:rPr lang="it-IT" dirty="0" smtClean="0"/>
              <a:t>tin </a:t>
            </a:r>
            <a:r>
              <a:rPr lang="it-IT" b="1" dirty="0" smtClean="0"/>
              <a:t>RE</a:t>
            </a:r>
            <a:r>
              <a:rPr lang="it-IT" dirty="0" smtClean="0"/>
              <a:t>lics in a </a:t>
            </a:r>
            <a:r>
              <a:rPr lang="it-IT" b="1" dirty="0" smtClean="0"/>
              <a:t>GR</a:t>
            </a:r>
            <a:r>
              <a:rPr lang="it-IT" dirty="0" smtClean="0"/>
              <a:t>eek </a:t>
            </a:r>
            <a:r>
              <a:rPr lang="it-IT" b="1" dirty="0" smtClean="0"/>
              <a:t>E</a:t>
            </a:r>
            <a:r>
              <a:rPr lang="it-IT" dirty="0" smtClean="0"/>
              <a:t>gypt: </a:t>
            </a:r>
            <a:r>
              <a:rPr lang="it-IT" i="1" dirty="0" smtClean="0"/>
              <a:t>spin-off</a:t>
            </a:r>
            <a:r>
              <a:rPr lang="it-IT" dirty="0" smtClean="0"/>
              <a:t> di PLATINUM)</a:t>
            </a:r>
          </a:p>
          <a:p>
            <a:r>
              <a:rPr lang="it-IT" dirty="0" smtClean="0"/>
              <a:t>Cosa succede alla lingua </a:t>
            </a:r>
            <a:r>
              <a:rPr lang="it-IT" b="1" dirty="0" smtClean="0"/>
              <a:t>latina</a:t>
            </a:r>
            <a:r>
              <a:rPr lang="it-IT" dirty="0" smtClean="0"/>
              <a:t> in Egitto dalle riforme dioclezianee in avanti</a:t>
            </a:r>
          </a:p>
          <a:p>
            <a:r>
              <a:rPr lang="it-IT" dirty="0" smtClean="0"/>
              <a:t>In Egitto perché (come al solito) ci sono più fonti, ma non escludiamo di poter acquisire dati utili per tutte le </a:t>
            </a:r>
            <a:r>
              <a:rPr lang="it-IT" i="1" dirty="0" smtClean="0"/>
              <a:t>partes Imperii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213827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 dirty="0" smtClean="0"/>
              <a:t>(g) </a:t>
            </a:r>
            <a:r>
              <a:rPr lang="el-GR" sz="4000" b="1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δι</a:t>
            </a:r>
            <a:r>
              <a:rPr lang="it-IT" sz="4000" b="1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’</a:t>
            </a:r>
            <a:r>
              <a:rPr lang="el-GR" sz="4000" b="1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ἐμοῦ</a:t>
            </a:r>
            <a:r>
              <a:rPr lang="it-IT" sz="4000" b="1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 </a:t>
            </a:r>
            <a:r>
              <a:rPr lang="it-IT" sz="4000" b="1" dirty="0" smtClean="0">
                <a:latin typeface="Times New Roman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it-IT" sz="4000" b="1" i="1" dirty="0" smtClean="0">
                <a:ea typeface="IFAO-Grec Unicode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it-IT" sz="4000" b="1" i="1" dirty="0" err="1" smtClean="0">
                <a:ea typeface="IFAO-Grec Unicode" panose="02020603050405020304" pitchFamily="18" charset="0"/>
                <a:cs typeface="Times New Roman" panose="02020603050405020304" pitchFamily="18" charset="0"/>
              </a:rPr>
              <a:t>emu</a:t>
            </a:r>
            <a:endParaRPr lang="it-IT" sz="4000" dirty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J</a:t>
            </a:r>
            <a:r>
              <a:rPr lang="de-DE" sz="2000" dirty="0" smtClean="0"/>
              <a:t>. M</a:t>
            </a:r>
            <a:r>
              <a:rPr lang="de-DE" sz="2000" dirty="0"/>
              <a:t>. </a:t>
            </a:r>
            <a:r>
              <a:rPr lang="de-DE" sz="2000" dirty="0" err="1" smtClean="0"/>
              <a:t>Diethart</a:t>
            </a:r>
            <a:r>
              <a:rPr lang="de-DE" sz="2000" dirty="0" smtClean="0"/>
              <a:t> </a:t>
            </a:r>
            <a:r>
              <a:rPr lang="de-DE" sz="2000" dirty="0"/>
              <a:t>-K</a:t>
            </a:r>
            <a:r>
              <a:rPr lang="de-DE" sz="2000" dirty="0" smtClean="0"/>
              <a:t>. A. Worp, </a:t>
            </a:r>
            <a:r>
              <a:rPr lang="de-DE" sz="2000" i="1" dirty="0" err="1"/>
              <a:t>Notarsunterschriften</a:t>
            </a:r>
            <a:r>
              <a:rPr lang="de-DE" sz="2000" i="1" dirty="0"/>
              <a:t> im byzantinischen Ägypten</a:t>
            </a:r>
            <a:r>
              <a:rPr lang="de-DE" sz="2000" dirty="0"/>
              <a:t>, Wien </a:t>
            </a:r>
            <a:r>
              <a:rPr lang="de-DE" sz="2000" dirty="0" smtClean="0"/>
              <a:t>1986</a:t>
            </a:r>
          </a:p>
          <a:p>
            <a:r>
              <a:rPr lang="de-DE" sz="2000" dirty="0" smtClean="0"/>
              <a:t>Più di 240 </a:t>
            </a:r>
            <a:r>
              <a:rPr lang="de-DE" sz="2000" dirty="0" err="1" smtClean="0">
                <a:solidFill>
                  <a:schemeClr val="accent1">
                    <a:lumMod val="75000"/>
                  </a:schemeClr>
                </a:solidFill>
              </a:rPr>
              <a:t>lunghissimi</a:t>
            </a: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dirty="0" err="1" smtClean="0"/>
              <a:t>contratti</a:t>
            </a:r>
            <a:r>
              <a:rPr lang="de-DE" sz="2000" dirty="0" smtClean="0"/>
              <a:t> </a:t>
            </a:r>
            <a:r>
              <a:rPr lang="de-DE" sz="2000" dirty="0" err="1" smtClean="0"/>
              <a:t>greci</a:t>
            </a:r>
            <a:r>
              <a:rPr lang="de-DE" sz="2000" dirty="0" smtClean="0"/>
              <a:t> (IV-VII d.C.), di </a:t>
            </a:r>
            <a:r>
              <a:rPr lang="de-DE" sz="2000" dirty="0" err="1" smtClean="0"/>
              <a:t>prestito</a:t>
            </a:r>
            <a:r>
              <a:rPr lang="de-DE" sz="2000" dirty="0" smtClean="0"/>
              <a:t>, di </a:t>
            </a:r>
            <a:r>
              <a:rPr lang="de-DE" sz="2000" dirty="0" err="1" smtClean="0"/>
              <a:t>affitto</a:t>
            </a:r>
            <a:r>
              <a:rPr lang="de-DE" sz="2000" dirty="0" smtClean="0"/>
              <a:t>, di </a:t>
            </a:r>
            <a:r>
              <a:rPr lang="de-DE" sz="2000" dirty="0" err="1" smtClean="0"/>
              <a:t>compravendita</a:t>
            </a:r>
            <a:r>
              <a:rPr lang="de-DE" sz="2000" dirty="0" smtClean="0"/>
              <a:t> etc., </a:t>
            </a:r>
            <a:r>
              <a:rPr lang="de-DE" sz="2000" dirty="0" err="1" smtClean="0"/>
              <a:t>dove</a:t>
            </a:r>
            <a:r>
              <a:rPr lang="de-DE" sz="2000" dirty="0" smtClean="0"/>
              <a:t> il </a:t>
            </a:r>
            <a:r>
              <a:rPr lang="el-GR" sz="2000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νοτάριος</a:t>
            </a:r>
            <a:r>
              <a:rPr lang="el-GR" sz="2000" dirty="0" smtClean="0"/>
              <a:t> </a:t>
            </a:r>
            <a:r>
              <a:rPr lang="it-IT" sz="2000" dirty="0" smtClean="0"/>
              <a:t>lascia una sorpresa alla fine</a:t>
            </a:r>
          </a:p>
          <a:p>
            <a:r>
              <a:rPr lang="it-IT" sz="2000" dirty="0" smtClean="0"/>
              <a:t>E.g. </a:t>
            </a:r>
            <a:r>
              <a:rPr lang="it-IT" sz="2000" i="1" dirty="0"/>
              <a:t>SB</a:t>
            </a:r>
            <a:r>
              <a:rPr lang="it-IT" sz="2000" dirty="0"/>
              <a:t> I 4671 + I 4718 + XVI 12701 </a:t>
            </a:r>
            <a:r>
              <a:rPr lang="it-IT" sz="2000" dirty="0" smtClean="0"/>
              <a:t>(</a:t>
            </a:r>
            <a:r>
              <a:rPr lang="it-IT" sz="2000" dirty="0" smtClean="0">
                <a:solidFill>
                  <a:srgbClr val="00B0F0"/>
                </a:solidFill>
              </a:rPr>
              <a:t>600</a:t>
            </a:r>
            <a:r>
              <a:rPr lang="it-IT" sz="2000" dirty="0" smtClean="0"/>
              <a:t> d.C.): frammento di contratto di natura non precisata. A l. 22, la soscrizione del </a:t>
            </a:r>
            <a:r>
              <a:rPr lang="el-GR" sz="20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νοτάριος</a:t>
            </a:r>
            <a:r>
              <a:rPr lang="el-GR" sz="2000" dirty="0"/>
              <a:t> </a:t>
            </a:r>
            <a:r>
              <a:rPr lang="it-IT" sz="2000" dirty="0" smtClean="0"/>
              <a:t>:</a:t>
            </a:r>
          </a:p>
          <a:p>
            <a:pPr marL="0" indent="0" algn="ctr">
              <a:buNone/>
            </a:pPr>
            <a:r>
              <a:rPr lang="it-IT" sz="2800" dirty="0" smtClean="0"/>
              <a:t>† </a:t>
            </a:r>
            <a:r>
              <a:rPr lang="it-IT" sz="2800" i="1" dirty="0" smtClean="0"/>
              <a:t>Di </a:t>
            </a:r>
            <a:r>
              <a:rPr lang="it-IT" sz="2800" i="1" dirty="0" err="1"/>
              <a:t>emu</a:t>
            </a:r>
            <a:r>
              <a:rPr lang="it-IT" sz="2800" i="1" dirty="0"/>
              <a:t> </a:t>
            </a:r>
            <a:r>
              <a:rPr lang="it-IT" sz="2800" i="1" dirty="0" err="1"/>
              <a:t>Strathgiu</a:t>
            </a:r>
            <a:r>
              <a:rPr lang="it-IT" sz="2800" i="1" dirty="0"/>
              <a:t> </a:t>
            </a:r>
            <a:r>
              <a:rPr lang="it-IT" sz="2800" i="1" dirty="0" err="1"/>
              <a:t>esemiothe</a:t>
            </a:r>
            <a:r>
              <a:rPr lang="it-IT" sz="2800" i="1" dirty="0"/>
              <a:t> </a:t>
            </a:r>
            <a:r>
              <a:rPr lang="it-IT" sz="2800" dirty="0"/>
              <a:t>― </a:t>
            </a:r>
            <a:r>
              <a:rPr lang="el-GR" sz="28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δ(ιʼ) ἐμοῦ </a:t>
            </a:r>
            <a:r>
              <a:rPr lang="el-GR" sz="2800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Ϲτρατηγίου</a:t>
            </a:r>
            <a:endParaRPr lang="it-IT" sz="2800" dirty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26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 dirty="0" smtClean="0"/>
              <a:t>(g) </a:t>
            </a:r>
            <a:r>
              <a:rPr lang="el-GR" sz="4000" b="1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δι</a:t>
            </a:r>
            <a:r>
              <a:rPr lang="it-IT" sz="4000" b="1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’</a:t>
            </a:r>
            <a:r>
              <a:rPr lang="el-GR" sz="4000" b="1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ἐμοῦ</a:t>
            </a:r>
            <a:r>
              <a:rPr lang="it-IT" sz="4000" b="1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 </a:t>
            </a:r>
            <a:r>
              <a:rPr lang="it-IT" sz="4000" b="1" dirty="0" smtClean="0">
                <a:latin typeface="Times New Roman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it-IT" sz="4000" b="1" i="1" dirty="0" smtClean="0">
                <a:ea typeface="IFAO-Grec Unicode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it-IT" sz="4000" b="1" i="1" dirty="0" err="1" smtClean="0">
                <a:ea typeface="IFAO-Grec Unicode" panose="02020603050405020304" pitchFamily="18" charset="0"/>
                <a:cs typeface="Times New Roman" panose="02020603050405020304" pitchFamily="18" charset="0"/>
              </a:rPr>
              <a:t>emu</a:t>
            </a:r>
            <a:endParaRPr lang="it-IT" sz="4000" dirty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J</a:t>
            </a:r>
            <a:r>
              <a:rPr lang="de-DE" sz="2000" dirty="0" smtClean="0"/>
              <a:t>. M</a:t>
            </a:r>
            <a:r>
              <a:rPr lang="de-DE" sz="2000" dirty="0"/>
              <a:t>. </a:t>
            </a:r>
            <a:r>
              <a:rPr lang="de-DE" sz="2000" dirty="0" err="1" smtClean="0"/>
              <a:t>Diethart</a:t>
            </a:r>
            <a:r>
              <a:rPr lang="de-DE" sz="2000" dirty="0" smtClean="0"/>
              <a:t> </a:t>
            </a:r>
            <a:r>
              <a:rPr lang="de-DE" sz="2000" dirty="0"/>
              <a:t>-K</a:t>
            </a:r>
            <a:r>
              <a:rPr lang="de-DE" sz="2000" dirty="0" smtClean="0"/>
              <a:t>. A. Worp, </a:t>
            </a:r>
            <a:r>
              <a:rPr lang="de-DE" sz="2000" i="1" dirty="0" err="1"/>
              <a:t>Notarsunterschriften</a:t>
            </a:r>
            <a:r>
              <a:rPr lang="de-DE" sz="2000" i="1" dirty="0"/>
              <a:t> im byzantinischen Ägypten</a:t>
            </a:r>
            <a:r>
              <a:rPr lang="de-DE" sz="2000" dirty="0"/>
              <a:t>, Wien </a:t>
            </a:r>
            <a:r>
              <a:rPr lang="de-DE" sz="2000" dirty="0" smtClean="0"/>
              <a:t>1986</a:t>
            </a:r>
          </a:p>
          <a:p>
            <a:r>
              <a:rPr lang="de-DE" sz="2000" dirty="0" smtClean="0"/>
              <a:t>Più di 240 </a:t>
            </a:r>
            <a:r>
              <a:rPr lang="de-DE" sz="2000" dirty="0" err="1" smtClean="0">
                <a:solidFill>
                  <a:schemeClr val="accent1">
                    <a:lumMod val="75000"/>
                  </a:schemeClr>
                </a:solidFill>
              </a:rPr>
              <a:t>lunghissimi</a:t>
            </a: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dirty="0" err="1" smtClean="0"/>
              <a:t>contratti</a:t>
            </a:r>
            <a:r>
              <a:rPr lang="de-DE" sz="2000" dirty="0" smtClean="0"/>
              <a:t> </a:t>
            </a:r>
            <a:r>
              <a:rPr lang="de-DE" sz="2000" dirty="0" err="1" smtClean="0"/>
              <a:t>greci</a:t>
            </a:r>
            <a:r>
              <a:rPr lang="de-DE" sz="2000" dirty="0" smtClean="0"/>
              <a:t> (IV-VII d.C.), di </a:t>
            </a:r>
            <a:r>
              <a:rPr lang="de-DE" sz="2000" dirty="0" err="1" smtClean="0"/>
              <a:t>prestito</a:t>
            </a:r>
            <a:r>
              <a:rPr lang="de-DE" sz="2000" dirty="0" smtClean="0"/>
              <a:t>, di </a:t>
            </a:r>
            <a:r>
              <a:rPr lang="de-DE" sz="2000" dirty="0" err="1" smtClean="0"/>
              <a:t>affitto</a:t>
            </a:r>
            <a:r>
              <a:rPr lang="de-DE" sz="2000" dirty="0" smtClean="0"/>
              <a:t>, di </a:t>
            </a:r>
            <a:r>
              <a:rPr lang="de-DE" sz="2000" dirty="0" err="1" smtClean="0"/>
              <a:t>compravendita</a:t>
            </a:r>
            <a:r>
              <a:rPr lang="de-DE" sz="2000" dirty="0" smtClean="0"/>
              <a:t> etc., </a:t>
            </a:r>
            <a:r>
              <a:rPr lang="de-DE" sz="2000" dirty="0" err="1" smtClean="0"/>
              <a:t>dove</a:t>
            </a:r>
            <a:r>
              <a:rPr lang="de-DE" sz="2000" dirty="0" smtClean="0"/>
              <a:t> il </a:t>
            </a:r>
            <a:r>
              <a:rPr lang="el-GR" sz="2000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νοτάριος</a:t>
            </a:r>
            <a:r>
              <a:rPr lang="el-GR" sz="2000" dirty="0" smtClean="0"/>
              <a:t> </a:t>
            </a:r>
            <a:r>
              <a:rPr lang="it-IT" sz="2000" dirty="0" smtClean="0"/>
              <a:t>lascia una sorpresa alla fine</a:t>
            </a:r>
          </a:p>
          <a:p>
            <a:r>
              <a:rPr lang="it-IT" sz="2000" dirty="0" smtClean="0"/>
              <a:t>E.g. </a:t>
            </a:r>
            <a:r>
              <a:rPr lang="it-IT" sz="2000" i="1" dirty="0"/>
              <a:t>P.Oxy. </a:t>
            </a:r>
            <a:r>
              <a:rPr lang="it-IT" sz="2000" dirty="0"/>
              <a:t>LXX 1985 </a:t>
            </a:r>
            <a:r>
              <a:rPr lang="it-IT" sz="2000" dirty="0" smtClean="0"/>
              <a:t>(</a:t>
            </a:r>
            <a:r>
              <a:rPr lang="it-IT" sz="2000" dirty="0">
                <a:solidFill>
                  <a:srgbClr val="00B0F0"/>
                </a:solidFill>
              </a:rPr>
              <a:t>543 </a:t>
            </a:r>
            <a:r>
              <a:rPr lang="it-IT" sz="2000" dirty="0" smtClean="0"/>
              <a:t>d.C.): ricevuta per l’acquisto di ricambi per un irrigatore. A l. 32, la soscrizione del </a:t>
            </a:r>
            <a:r>
              <a:rPr lang="el-GR" sz="20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νοτάριος</a:t>
            </a:r>
            <a:r>
              <a:rPr lang="el-GR" sz="2000" dirty="0"/>
              <a:t> </a:t>
            </a:r>
            <a:r>
              <a:rPr lang="it-IT" sz="2000" dirty="0" smtClean="0"/>
              <a:t>:</a:t>
            </a:r>
          </a:p>
          <a:p>
            <a:pPr marL="0" indent="0" algn="ctr">
              <a:buNone/>
            </a:pPr>
            <a:r>
              <a:rPr lang="it-IT" sz="2800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☧</a:t>
            </a:r>
            <a:r>
              <a:rPr lang="it-IT" sz="2800" dirty="0" smtClean="0"/>
              <a:t> </a:t>
            </a:r>
            <a:r>
              <a:rPr lang="it-IT" sz="2800" i="1" dirty="0"/>
              <a:t>di </a:t>
            </a:r>
            <a:r>
              <a:rPr lang="it-IT" sz="2800" i="1" dirty="0" err="1" smtClean="0"/>
              <a:t>emu</a:t>
            </a:r>
            <a:r>
              <a:rPr lang="it-IT" sz="2800" i="1" dirty="0" smtClean="0">
                <a:latin typeface="KadmosU" panose="01000000000000000000" pitchFamily="2" charset="0"/>
              </a:rPr>
              <a:t>̣ </a:t>
            </a:r>
            <a:r>
              <a:rPr lang="it-IT" sz="2800" i="1" dirty="0" smtClean="0"/>
              <a:t>Iustu </a:t>
            </a:r>
            <a:r>
              <a:rPr lang="it-IT" sz="2800" i="1" dirty="0" err="1"/>
              <a:t>upodiacon</a:t>
            </a:r>
            <a:r>
              <a:rPr lang="it-IT" sz="2800" i="1" dirty="0"/>
              <a:t>(</a:t>
            </a:r>
            <a:r>
              <a:rPr lang="it-IT" sz="2800" i="1" dirty="0" err="1"/>
              <a:t>ou</a:t>
            </a:r>
            <a:r>
              <a:rPr lang="it-IT" sz="2800" i="1" dirty="0"/>
              <a:t>) </a:t>
            </a:r>
            <a:r>
              <a:rPr lang="it-IT" sz="2800" i="1" dirty="0" err="1"/>
              <a:t>etelioth</a:t>
            </a:r>
            <a:r>
              <a:rPr lang="it-IT" sz="2800" i="1" dirty="0"/>
              <a:t> </a:t>
            </a:r>
            <a:r>
              <a:rPr lang="it-IT" sz="2800" dirty="0"/>
              <a:t>(signs) †</a:t>
            </a:r>
            <a:endParaRPr lang="it-IT" sz="2800" dirty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37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61" y="521208"/>
            <a:ext cx="11253417" cy="5239512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566160" y="5760720"/>
            <a:ext cx="7187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latin typeface="IFAO-Grec Unicode" panose="02020603050405020304" pitchFamily="18" charset="0"/>
                <a:ea typeface="IFAO-Grec Unicode" panose="02020603050405020304" pitchFamily="18" charset="0"/>
              </a:rPr>
              <a:t>☧</a:t>
            </a:r>
            <a:r>
              <a:rPr lang="it-IT" sz="2800" dirty="0"/>
              <a:t> </a:t>
            </a:r>
            <a:r>
              <a:rPr lang="it-IT" sz="2800" i="1" dirty="0"/>
              <a:t>di </a:t>
            </a:r>
            <a:r>
              <a:rPr lang="it-IT" sz="2800" i="1" dirty="0" err="1"/>
              <a:t>emu</a:t>
            </a:r>
            <a:r>
              <a:rPr lang="it-IT" sz="2800" i="1" dirty="0">
                <a:latin typeface="KadmosU" panose="01000000000000000000" pitchFamily="2" charset="0"/>
              </a:rPr>
              <a:t>̣ </a:t>
            </a:r>
            <a:r>
              <a:rPr lang="it-IT" sz="2800" i="1" dirty="0"/>
              <a:t>Iustu </a:t>
            </a:r>
            <a:r>
              <a:rPr lang="it-IT" sz="2800" i="1" dirty="0" err="1"/>
              <a:t>upodiacon</a:t>
            </a:r>
            <a:r>
              <a:rPr lang="it-IT" sz="2800" i="1" dirty="0"/>
              <a:t>(</a:t>
            </a:r>
            <a:r>
              <a:rPr lang="it-IT" sz="2800" i="1" dirty="0" err="1"/>
              <a:t>ou</a:t>
            </a:r>
            <a:r>
              <a:rPr lang="it-IT" sz="2800" i="1" dirty="0"/>
              <a:t>) </a:t>
            </a:r>
            <a:r>
              <a:rPr lang="it-IT" sz="2800" i="1" dirty="0" err="1"/>
              <a:t>etelioth</a:t>
            </a:r>
            <a:r>
              <a:rPr lang="it-IT" sz="2800" i="1" dirty="0"/>
              <a:t> </a:t>
            </a:r>
            <a:r>
              <a:rPr lang="it-IT" sz="2800" dirty="0"/>
              <a:t>(signs) †</a:t>
            </a:r>
            <a:endParaRPr lang="it-IT" sz="2800" dirty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</p:txBody>
      </p:sp>
      <p:sp>
        <p:nvSpPr>
          <p:cNvPr id="5" name="Ovale 4"/>
          <p:cNvSpPr/>
          <p:nvPr/>
        </p:nvSpPr>
        <p:spPr>
          <a:xfrm>
            <a:off x="3264408" y="3776472"/>
            <a:ext cx="8147304" cy="155448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17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 dirty="0" smtClean="0"/>
              <a:t>(g) </a:t>
            </a:r>
            <a:r>
              <a:rPr lang="el-GR" sz="4000" b="1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δι</a:t>
            </a:r>
            <a:r>
              <a:rPr lang="it-IT" sz="4000" b="1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’</a:t>
            </a:r>
            <a:r>
              <a:rPr lang="el-GR" sz="4000" b="1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ἐμοῦ</a:t>
            </a:r>
            <a:r>
              <a:rPr lang="it-IT" sz="4000" b="1" dirty="0" smtClean="0">
                <a:latin typeface="IFAO-Grec Unicode" panose="02020603050405020304" pitchFamily="18" charset="0"/>
                <a:ea typeface="IFAO-Grec Unicode" panose="02020603050405020304" pitchFamily="18" charset="0"/>
              </a:rPr>
              <a:t> </a:t>
            </a:r>
            <a:r>
              <a:rPr lang="it-IT" sz="4000" b="1" dirty="0" smtClean="0">
                <a:latin typeface="Times New Roman" panose="02020603050405020304" pitchFamily="18" charset="0"/>
                <a:ea typeface="IFAO-Grec Unicode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it-IT" sz="4000" b="1" i="1" dirty="0" smtClean="0">
                <a:ea typeface="IFAO-Grec Unicode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it-IT" sz="4000" b="1" i="1" dirty="0" err="1" smtClean="0">
                <a:ea typeface="IFAO-Grec Unicode" panose="02020603050405020304" pitchFamily="18" charset="0"/>
                <a:cs typeface="Times New Roman" panose="02020603050405020304" pitchFamily="18" charset="0"/>
              </a:rPr>
              <a:t>emu</a:t>
            </a:r>
            <a:endParaRPr lang="it-IT" sz="4000" dirty="0">
              <a:latin typeface="IFAO-Grec Unicode" panose="02020603050405020304" pitchFamily="18" charset="0"/>
              <a:ea typeface="IFAO-Grec Unicode" panose="02020603050405020304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J</a:t>
            </a:r>
            <a:r>
              <a:rPr lang="de-DE" sz="2000" dirty="0" smtClean="0"/>
              <a:t>. M</a:t>
            </a:r>
            <a:r>
              <a:rPr lang="de-DE" sz="2000" dirty="0"/>
              <a:t>. </a:t>
            </a:r>
            <a:r>
              <a:rPr lang="de-DE" sz="2000" dirty="0" err="1" smtClean="0"/>
              <a:t>Diethart</a:t>
            </a:r>
            <a:r>
              <a:rPr lang="de-DE" sz="2000" dirty="0" smtClean="0"/>
              <a:t> </a:t>
            </a:r>
            <a:r>
              <a:rPr lang="de-DE" sz="2000" dirty="0"/>
              <a:t>-K</a:t>
            </a:r>
            <a:r>
              <a:rPr lang="de-DE" sz="2000" dirty="0" smtClean="0"/>
              <a:t>. A. Worp, </a:t>
            </a:r>
            <a:r>
              <a:rPr lang="de-DE" sz="2000" i="1" dirty="0" err="1"/>
              <a:t>Notarsunterschriften</a:t>
            </a:r>
            <a:r>
              <a:rPr lang="de-DE" sz="2000" i="1" dirty="0"/>
              <a:t> im byzantinischen Ägypten</a:t>
            </a:r>
            <a:r>
              <a:rPr lang="de-DE" sz="2000" dirty="0"/>
              <a:t>, Wien </a:t>
            </a:r>
            <a:r>
              <a:rPr lang="de-DE" sz="2000" dirty="0" smtClean="0"/>
              <a:t>1986</a:t>
            </a:r>
          </a:p>
          <a:p>
            <a:r>
              <a:rPr lang="de-DE" sz="2000" dirty="0" smtClean="0"/>
              <a:t>A. </a:t>
            </a:r>
            <a:r>
              <a:rPr lang="de-DE" sz="2000" dirty="0" err="1" smtClean="0"/>
              <a:t>Apostolakou</a:t>
            </a:r>
            <a:r>
              <a:rPr lang="de-DE" sz="2000" dirty="0" smtClean="0"/>
              <a:t> (ERC EVWRIT, </a:t>
            </a:r>
            <a:r>
              <a:rPr lang="de-DE" sz="2000" dirty="0" err="1" smtClean="0"/>
              <a:t>Ghent</a:t>
            </a:r>
            <a:r>
              <a:rPr lang="de-DE" sz="2000" dirty="0" smtClean="0"/>
              <a:t> </a:t>
            </a:r>
            <a:r>
              <a:rPr lang="de-DE" sz="2000" dirty="0" err="1" smtClean="0"/>
              <a:t>Universitet</a:t>
            </a:r>
            <a:r>
              <a:rPr lang="de-DE" sz="2000" dirty="0" smtClean="0"/>
              <a:t>)</a:t>
            </a:r>
          </a:p>
          <a:p>
            <a:r>
              <a:rPr lang="de-DE" sz="2000" dirty="0" smtClean="0"/>
              <a:t>A. Pezzella (PLATINUM)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49257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Cosa ci rimane…?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3820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Cosa ci rimane…?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000" dirty="0" smtClean="0"/>
              <a:t>(</a:t>
            </a:r>
            <a:r>
              <a:rPr lang="it-IT" sz="2000" b="1" dirty="0" smtClean="0"/>
              <a:t>a</a:t>
            </a:r>
            <a:r>
              <a:rPr lang="it-IT" sz="2000" dirty="0" smtClean="0"/>
              <a:t>), (</a:t>
            </a:r>
            <a:r>
              <a:rPr lang="it-IT" sz="2000" b="1" dirty="0" smtClean="0"/>
              <a:t>b</a:t>
            </a:r>
            <a:r>
              <a:rPr lang="it-IT" sz="2000" dirty="0" smtClean="0"/>
              <a:t>) sono sottogruppi </a:t>
            </a:r>
            <a:r>
              <a:rPr lang="it-IT" sz="2000" b="1" dirty="0" smtClean="0"/>
              <a:t>in fase di studio</a:t>
            </a:r>
            <a:r>
              <a:rPr lang="it-IT" sz="2000" dirty="0" smtClean="0"/>
              <a:t>; non c’è che da studiare le conclusioni e metterle a sistema col resto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07197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Cosa ci rimane…?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000" dirty="0" smtClean="0"/>
              <a:t>(</a:t>
            </a:r>
            <a:r>
              <a:rPr lang="it-IT" sz="2000" b="1" dirty="0" smtClean="0"/>
              <a:t>a</a:t>
            </a:r>
            <a:r>
              <a:rPr lang="it-IT" sz="2000" dirty="0" smtClean="0"/>
              <a:t>), (</a:t>
            </a:r>
            <a:r>
              <a:rPr lang="it-IT" sz="2000" b="1" dirty="0" smtClean="0"/>
              <a:t>b</a:t>
            </a:r>
            <a:r>
              <a:rPr lang="it-IT" sz="2000" dirty="0" smtClean="0"/>
              <a:t>) sono sottogruppi in fase di studio; non c’è che da studiare le conclusioni e metterle a sistema col resto</a:t>
            </a:r>
          </a:p>
          <a:p>
            <a:r>
              <a:rPr lang="it-IT" sz="2000" dirty="0" smtClean="0"/>
              <a:t>(</a:t>
            </a:r>
            <a:r>
              <a:rPr lang="it-IT" sz="2000" b="1" dirty="0" smtClean="0"/>
              <a:t>c</a:t>
            </a:r>
            <a:r>
              <a:rPr lang="it-IT" sz="2000" dirty="0" smtClean="0"/>
              <a:t>) si interseca con gli studiosi di </a:t>
            </a:r>
            <a:r>
              <a:rPr lang="it-IT" sz="2000" b="1" dirty="0" smtClean="0"/>
              <a:t>letteratura</a:t>
            </a:r>
            <a:r>
              <a:rPr lang="it-IT" sz="2000" dirty="0" smtClean="0"/>
              <a:t> e </a:t>
            </a:r>
            <a:r>
              <a:rPr lang="it-IT" sz="2000" b="1" dirty="0" smtClean="0"/>
              <a:t>stilistica</a:t>
            </a:r>
            <a:r>
              <a:rPr lang="it-IT" sz="2000" dirty="0" smtClean="0"/>
              <a:t> latina del </a:t>
            </a:r>
            <a:r>
              <a:rPr lang="it-IT" sz="2000" b="1" dirty="0" smtClean="0"/>
              <a:t>tardoantico</a:t>
            </a:r>
            <a:r>
              <a:rPr lang="it-IT" sz="2000" dirty="0" smtClean="0"/>
              <a:t> – i documenti sono stati tutti riesaminati nell’àmbito di PLATINUM 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52241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Cosa ci rimane…?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000" dirty="0" smtClean="0"/>
              <a:t>(</a:t>
            </a:r>
            <a:r>
              <a:rPr lang="it-IT" sz="2000" b="1" dirty="0" smtClean="0"/>
              <a:t>a</a:t>
            </a:r>
            <a:r>
              <a:rPr lang="it-IT" sz="2000" dirty="0" smtClean="0"/>
              <a:t>), (</a:t>
            </a:r>
            <a:r>
              <a:rPr lang="it-IT" sz="2000" b="1" dirty="0" smtClean="0"/>
              <a:t>b</a:t>
            </a:r>
            <a:r>
              <a:rPr lang="it-IT" sz="2000" dirty="0" smtClean="0"/>
              <a:t>) sono sottogruppi in fase di studio; non c’è che da studiare le conclusioni e metterle a sistema col resto</a:t>
            </a:r>
          </a:p>
          <a:p>
            <a:r>
              <a:rPr lang="it-IT" sz="2000" dirty="0" smtClean="0"/>
              <a:t>(</a:t>
            </a:r>
            <a:r>
              <a:rPr lang="it-IT" sz="2000" b="1" dirty="0" smtClean="0"/>
              <a:t>c</a:t>
            </a:r>
            <a:r>
              <a:rPr lang="it-IT" sz="2000" dirty="0" smtClean="0"/>
              <a:t>) si interseca con gli studiosi di letteratura e stilistica latina del tardoantico – i documenti sono stati tutti riesaminati nell’àmbito di PLATINUM</a:t>
            </a:r>
          </a:p>
          <a:p>
            <a:r>
              <a:rPr lang="it-IT" sz="2000" dirty="0" smtClean="0"/>
              <a:t>(</a:t>
            </a:r>
            <a:r>
              <a:rPr lang="it-IT" sz="2000" b="1" dirty="0" smtClean="0"/>
              <a:t>d</a:t>
            </a:r>
            <a:r>
              <a:rPr lang="it-IT" sz="2000" dirty="0" smtClean="0"/>
              <a:t>), (</a:t>
            </a:r>
            <a:r>
              <a:rPr lang="it-IT" sz="2000" b="1" dirty="0" smtClean="0"/>
              <a:t>e</a:t>
            </a:r>
            <a:r>
              <a:rPr lang="it-IT" sz="2000" dirty="0" smtClean="0"/>
              <a:t>), (</a:t>
            </a:r>
            <a:r>
              <a:rPr lang="it-IT" sz="2000" b="1" dirty="0" smtClean="0"/>
              <a:t>f</a:t>
            </a:r>
            <a:r>
              <a:rPr lang="it-IT" sz="2000" dirty="0" smtClean="0"/>
              <a:t>), e – in parte – (</a:t>
            </a:r>
            <a:r>
              <a:rPr lang="it-IT" sz="2000" b="1" dirty="0" smtClean="0"/>
              <a:t>g</a:t>
            </a:r>
            <a:r>
              <a:rPr lang="it-IT" sz="2000" dirty="0" smtClean="0"/>
              <a:t>) restano da coprire. Non esistono (ad oggi) studi specifichi che tocchino di questi gruppi di manoscritti in quanto tali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45995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Cosa ci rimane…?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000" dirty="0" smtClean="0"/>
              <a:t>(</a:t>
            </a:r>
            <a:r>
              <a:rPr lang="it-IT" sz="2000" b="1" dirty="0" smtClean="0"/>
              <a:t>a</a:t>
            </a:r>
            <a:r>
              <a:rPr lang="it-IT" sz="2000" dirty="0" smtClean="0"/>
              <a:t>), (</a:t>
            </a:r>
            <a:r>
              <a:rPr lang="it-IT" sz="2000" b="1" dirty="0" smtClean="0"/>
              <a:t>b</a:t>
            </a:r>
            <a:r>
              <a:rPr lang="it-IT" sz="2000" dirty="0" smtClean="0"/>
              <a:t>) sono sottogruppi in fase di studio; non c’è che da studiare le conclusioni e metterle a sistema col resto</a:t>
            </a:r>
          </a:p>
          <a:p>
            <a:r>
              <a:rPr lang="it-IT" sz="2000" dirty="0" smtClean="0"/>
              <a:t>(</a:t>
            </a:r>
            <a:r>
              <a:rPr lang="it-IT" sz="2000" b="1" dirty="0" smtClean="0"/>
              <a:t>c</a:t>
            </a:r>
            <a:r>
              <a:rPr lang="it-IT" sz="2000" dirty="0" smtClean="0"/>
              <a:t>) si interseca con gli studiosi di letteratura e stilistica latina del tardoantico – i documenti sono stati tutti riesaminati nell’àmbito di PLATINUM</a:t>
            </a:r>
          </a:p>
          <a:p>
            <a:r>
              <a:rPr lang="it-IT" sz="2000" dirty="0" smtClean="0"/>
              <a:t>(</a:t>
            </a:r>
            <a:r>
              <a:rPr lang="it-IT" sz="2000" b="1" dirty="0" smtClean="0"/>
              <a:t>d</a:t>
            </a:r>
            <a:r>
              <a:rPr lang="it-IT" sz="2000" dirty="0" smtClean="0"/>
              <a:t>), (</a:t>
            </a:r>
            <a:r>
              <a:rPr lang="it-IT" sz="2000" b="1" dirty="0" smtClean="0"/>
              <a:t>e</a:t>
            </a:r>
            <a:r>
              <a:rPr lang="it-IT" sz="2000" dirty="0" smtClean="0"/>
              <a:t>), (</a:t>
            </a:r>
            <a:r>
              <a:rPr lang="it-IT" sz="2000" b="1" dirty="0" smtClean="0"/>
              <a:t>f</a:t>
            </a:r>
            <a:r>
              <a:rPr lang="it-IT" sz="2000" dirty="0" smtClean="0"/>
              <a:t>), e – in parte – (</a:t>
            </a:r>
            <a:r>
              <a:rPr lang="it-IT" sz="2000" b="1" dirty="0" smtClean="0"/>
              <a:t>g</a:t>
            </a:r>
            <a:r>
              <a:rPr lang="it-IT" sz="2000" dirty="0" smtClean="0"/>
              <a:t>) restano da coprire. Non esistono (ad oggi) studi specifichi che tocchino di questi gruppi di manoscritti in quanto tali</a:t>
            </a:r>
          </a:p>
          <a:p>
            <a:r>
              <a:rPr lang="it-IT" sz="2000" dirty="0" smtClean="0"/>
              <a:t>La futura </a:t>
            </a:r>
            <a:r>
              <a:rPr lang="it-IT" sz="2000" b="1" dirty="0" smtClean="0"/>
              <a:t>monografia</a:t>
            </a:r>
            <a:r>
              <a:rPr lang="it-IT" sz="2000" dirty="0" smtClean="0"/>
              <a:t> sul latino nei documenti egiziani tardoantichi conterrà (giocoforza) capitoli derivativi e compilativi – con riflessioni personali – e capitoli sperimentali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20836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Come e cosa si può indagare?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8060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Latino in </a:t>
            </a:r>
            <a:r>
              <a:rPr lang="it-IT" dirty="0" smtClean="0"/>
              <a:t>Egitto (e il progetto PLATINUM)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it-IT" sz="2100" dirty="0" smtClean="0"/>
              <a:t>Problema a monte </a:t>
            </a:r>
            <a:r>
              <a:rPr lang="it-IT" sz="2100" dirty="0" smtClean="0"/>
              <a:t>: </a:t>
            </a:r>
            <a:r>
              <a:rPr lang="it-IT" sz="2100" dirty="0" smtClean="0"/>
              <a:t>perché usiamo questa lingua in una provincia dove </a:t>
            </a:r>
            <a:r>
              <a:rPr lang="it-IT" sz="2100" b="1" dirty="0" smtClean="0"/>
              <a:t>non si parla</a:t>
            </a:r>
            <a:r>
              <a:rPr lang="it-IT" sz="2100" dirty="0" smtClean="0"/>
              <a:t>?</a:t>
            </a:r>
            <a:endParaRPr lang="it-IT" sz="2100" dirty="0"/>
          </a:p>
        </p:txBody>
      </p:sp>
      <p:pic>
        <p:nvPicPr>
          <p:cNvPr id="7" name="Segnaposto immagine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0" b="198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7514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Come e cosa si può indagare?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000" dirty="0" smtClean="0"/>
              <a:t>Gli strumenti della </a:t>
            </a:r>
            <a:r>
              <a:rPr lang="it-IT" sz="2000" b="1" dirty="0" smtClean="0">
                <a:solidFill>
                  <a:schemeClr val="accent1">
                    <a:lumMod val="75000"/>
                  </a:schemeClr>
                </a:solidFill>
              </a:rPr>
              <a:t>papirologia</a:t>
            </a:r>
            <a:endParaRPr lang="it-IT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72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Come e cosa si può indagare?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000" dirty="0" smtClean="0"/>
              <a:t>Gli strumenti della papirologia</a:t>
            </a:r>
          </a:p>
          <a:p>
            <a:r>
              <a:rPr lang="it-IT" sz="2000" dirty="0" smtClean="0"/>
              <a:t>Gli strumenti della </a:t>
            </a:r>
            <a:r>
              <a:rPr lang="it-IT" sz="2000" b="1" dirty="0" smtClean="0">
                <a:solidFill>
                  <a:schemeClr val="accent1">
                    <a:lumMod val="75000"/>
                  </a:schemeClr>
                </a:solidFill>
              </a:rPr>
              <a:t>paleografia</a:t>
            </a:r>
            <a:r>
              <a:rPr lang="it-IT" sz="2000" dirty="0" smtClean="0"/>
              <a:t> (1): </a:t>
            </a:r>
            <a:r>
              <a:rPr lang="it-IT" sz="2000" dirty="0" smtClean="0">
                <a:solidFill>
                  <a:schemeClr val="accent1">
                    <a:lumMod val="75000"/>
                  </a:schemeClr>
                </a:solidFill>
              </a:rPr>
              <a:t>datazione</a:t>
            </a:r>
            <a:r>
              <a:rPr lang="it-IT" sz="2000" dirty="0" smtClean="0"/>
              <a:t> e </a:t>
            </a:r>
            <a:r>
              <a:rPr lang="it-IT" sz="2000" dirty="0" smtClean="0">
                <a:solidFill>
                  <a:schemeClr val="accent1">
                    <a:lumMod val="75000"/>
                  </a:schemeClr>
                </a:solidFill>
              </a:rPr>
              <a:t>descrizione</a:t>
            </a:r>
            <a:r>
              <a:rPr lang="it-IT" sz="2000" dirty="0" smtClean="0"/>
              <a:t> del </a:t>
            </a:r>
            <a:r>
              <a:rPr lang="it-IT" sz="2000" dirty="0" smtClean="0"/>
              <a:t>manoscritto. Identificazione di mani e, quindi, di scribi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64381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Come e cosa si può indagare?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000" dirty="0" smtClean="0"/>
              <a:t>Gli strumenti della papirologia</a:t>
            </a:r>
          </a:p>
          <a:p>
            <a:r>
              <a:rPr lang="it-IT" sz="2000" dirty="0" smtClean="0"/>
              <a:t>Gli strumenti della paleografia (1): datazione e descrizione del manoscritto</a:t>
            </a:r>
          </a:p>
          <a:p>
            <a:r>
              <a:rPr lang="it-IT" sz="2000" dirty="0" smtClean="0"/>
              <a:t>Gli strumenti della </a:t>
            </a:r>
            <a:r>
              <a:rPr lang="it-IT" sz="2000" b="1" dirty="0" smtClean="0">
                <a:solidFill>
                  <a:schemeClr val="accent1">
                    <a:lumMod val="75000"/>
                  </a:schemeClr>
                </a:solidFill>
              </a:rPr>
              <a:t>paleografia</a:t>
            </a:r>
            <a:r>
              <a:rPr lang="it-IT" sz="2000" dirty="0" smtClean="0"/>
              <a:t> (2): </a:t>
            </a:r>
            <a:r>
              <a:rPr lang="it-IT" sz="2000" dirty="0" smtClean="0">
                <a:solidFill>
                  <a:schemeClr val="accent1">
                    <a:lumMod val="75000"/>
                  </a:schemeClr>
                </a:solidFill>
              </a:rPr>
              <a:t>chi scriveva, perché, come, dove e quando </a:t>
            </a:r>
            <a:r>
              <a:rPr lang="it-IT" sz="2000" dirty="0" smtClean="0"/>
              <a:t>aveva imparato a farlo, e perché passava da un alfabeto all’altro o da una lingua all’altra; il </a:t>
            </a:r>
            <a:r>
              <a:rPr lang="it-IT" sz="2000" b="1" dirty="0" smtClean="0">
                <a:solidFill>
                  <a:schemeClr val="accent2">
                    <a:lumMod val="75000"/>
                  </a:schemeClr>
                </a:solidFill>
              </a:rPr>
              <a:t>layout</a:t>
            </a:r>
            <a:r>
              <a:rPr lang="it-IT" sz="2000" dirty="0" smtClean="0"/>
              <a:t> del documento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421690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Come e cosa si può indagare?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000" dirty="0" smtClean="0"/>
              <a:t>Gli strumenti della papirologia</a:t>
            </a:r>
          </a:p>
          <a:p>
            <a:r>
              <a:rPr lang="it-IT" sz="2000" dirty="0" smtClean="0"/>
              <a:t>Gli </a:t>
            </a:r>
            <a:r>
              <a:rPr lang="it-IT" sz="2000" dirty="0" smtClean="0">
                <a:solidFill>
                  <a:schemeClr val="tx1"/>
                </a:solidFill>
              </a:rPr>
              <a:t>strumenti della paleografia (1): datazione e descrizione del manoscritto</a:t>
            </a:r>
          </a:p>
          <a:p>
            <a:r>
              <a:rPr lang="it-IT" sz="2000" dirty="0" smtClean="0">
                <a:solidFill>
                  <a:schemeClr val="tx1"/>
                </a:solidFill>
              </a:rPr>
              <a:t>Gli strumenti della paleografia (2): chi scriveva, perché, come, dove e quando aveva imparato a farlo, e perché passava da un alfabeto all’altro o da una lingua all’altra; il layout del documento</a:t>
            </a:r>
          </a:p>
          <a:p>
            <a:r>
              <a:rPr lang="it-IT" sz="2000" b="1" dirty="0" smtClean="0">
                <a:solidFill>
                  <a:srgbClr val="00B050"/>
                </a:solidFill>
              </a:rPr>
              <a:t>Storia tardoantica</a:t>
            </a:r>
            <a:r>
              <a:rPr lang="it-IT" sz="2000" dirty="0" smtClean="0"/>
              <a:t>: burocrazia imperiale, amministrazione delle province, storia della </a:t>
            </a:r>
            <a:r>
              <a:rPr lang="it-IT" sz="2000" dirty="0" smtClean="0"/>
              <a:t>cultura. </a:t>
            </a:r>
            <a:r>
              <a:rPr lang="it-IT" sz="2000" b="1" dirty="0" smtClean="0">
                <a:solidFill>
                  <a:srgbClr val="FF0000"/>
                </a:solidFill>
              </a:rPr>
              <a:t>Il Latino a Costantinopoli</a:t>
            </a:r>
            <a:endParaRPr lang="it-IT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9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Come e cosa si può indagare?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sz="2000" dirty="0" smtClean="0"/>
              <a:t>Gli strumenti della papirologia</a:t>
            </a:r>
          </a:p>
          <a:p>
            <a:r>
              <a:rPr lang="it-IT" sz="2000" dirty="0" smtClean="0"/>
              <a:t>Gli </a:t>
            </a:r>
            <a:r>
              <a:rPr lang="it-IT" sz="2000" dirty="0" smtClean="0">
                <a:solidFill>
                  <a:schemeClr val="tx1"/>
                </a:solidFill>
              </a:rPr>
              <a:t>strumenti della paleografia (1): datazione e descrizione del manoscritto</a:t>
            </a:r>
          </a:p>
          <a:p>
            <a:r>
              <a:rPr lang="it-IT" sz="2000" dirty="0" smtClean="0">
                <a:solidFill>
                  <a:schemeClr val="tx1"/>
                </a:solidFill>
              </a:rPr>
              <a:t>Gli strumenti della paleografia (2): chi scriveva, perché, come, dove e quando aveva imparato a farlo, e perché passava da un alfabeto all’altro o da una lingua all’altra; il layout del documento</a:t>
            </a:r>
          </a:p>
          <a:p>
            <a:r>
              <a:rPr lang="it-IT" sz="2000" dirty="0" smtClean="0">
                <a:solidFill>
                  <a:schemeClr val="tx1"/>
                </a:solidFill>
              </a:rPr>
              <a:t>Storia tardoantica</a:t>
            </a:r>
            <a:r>
              <a:rPr lang="it-IT" sz="2000" dirty="0" smtClean="0"/>
              <a:t>: burocrazia imperiale, amministrazione delle province, storia della cultura</a:t>
            </a:r>
          </a:p>
          <a:p>
            <a:r>
              <a:rPr lang="it-IT" sz="2000" b="1" dirty="0" smtClean="0">
                <a:solidFill>
                  <a:srgbClr val="00B0F0"/>
                </a:solidFill>
              </a:rPr>
              <a:t>Sociolinguistica</a:t>
            </a:r>
            <a:r>
              <a:rPr lang="it-IT" sz="2000" dirty="0" smtClean="0"/>
              <a:t>. Chi sa scrivere o parlare latino, quanto è in alto sulla scala sociale? In che </a:t>
            </a:r>
            <a:r>
              <a:rPr lang="it-IT" sz="2000" dirty="0" smtClean="0"/>
              <a:t>misura </a:t>
            </a:r>
            <a:r>
              <a:rPr lang="it-IT" sz="2000" dirty="0" smtClean="0"/>
              <a:t>deve saperlo? O deve saperlo per </a:t>
            </a:r>
            <a:r>
              <a:rPr lang="it-IT" sz="2000" i="1" dirty="0" smtClean="0"/>
              <a:t>salire</a:t>
            </a:r>
            <a:r>
              <a:rPr lang="it-IT" sz="2000" dirty="0" smtClean="0"/>
              <a:t> la </a:t>
            </a:r>
            <a:r>
              <a:rPr lang="it-IT" sz="2000" dirty="0" smtClean="0"/>
              <a:t>scala? ‘</a:t>
            </a:r>
            <a:r>
              <a:rPr lang="it-IT" sz="2000" b="1" dirty="0" smtClean="0">
                <a:solidFill>
                  <a:srgbClr val="00B050"/>
                </a:solidFill>
              </a:rPr>
              <a:t>Dual-lingualism</a:t>
            </a:r>
            <a:r>
              <a:rPr lang="it-IT" sz="2000" dirty="0" smtClean="0"/>
              <a:t>’ (F. Millar; nonché C. Kelly</a:t>
            </a:r>
            <a:r>
              <a:rPr lang="it-IT" sz="2000" dirty="0"/>
              <a:t>,</a:t>
            </a:r>
            <a:r>
              <a:rPr lang="it-IT" sz="2000" dirty="0" smtClean="0"/>
              <a:t> J. </a:t>
            </a:r>
            <a:r>
              <a:rPr lang="it-IT" sz="2000" dirty="0" err="1" smtClean="0"/>
              <a:t>Conant</a:t>
            </a:r>
            <a:r>
              <a:rPr lang="it-IT" sz="2000" dirty="0" smtClean="0"/>
              <a:t>…)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02992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000" dirty="0" smtClean="0"/>
              <a:t>Funzionerà?</a:t>
            </a:r>
            <a:endParaRPr lang="it-IT" sz="3000" dirty="0"/>
          </a:p>
        </p:txBody>
      </p:sp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7" b="4787"/>
          <a:stretch>
            <a:fillRect/>
          </a:stretch>
        </p:blipFill>
        <p:spPr/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sz="2000" dirty="0" smtClean="0"/>
              <a:t>Lo scopriremo </a:t>
            </a:r>
            <a:r>
              <a:rPr lang="it-IT" sz="2000" dirty="0" smtClean="0"/>
              <a:t>solo vivendo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44149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i="1" dirty="0" smtClean="0"/>
              <a:t>Cui </a:t>
            </a:r>
            <a:r>
              <a:rPr lang="it-IT" i="1" dirty="0" err="1" smtClean="0"/>
              <a:t>prodest</a:t>
            </a:r>
            <a:r>
              <a:rPr lang="it-IT" i="1" dirty="0" smtClean="0"/>
              <a:t>?</a:t>
            </a:r>
            <a:endParaRPr lang="it-IT" i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0070C0"/>
                </a:solidFill>
              </a:rPr>
              <a:t>Letteratura</a:t>
            </a:r>
            <a:r>
              <a:rPr lang="it-IT" dirty="0" smtClean="0"/>
              <a:t>, paraletteratura, strumenti educativi, letteratura </a:t>
            </a: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</a:rPr>
              <a:t>giuridica</a:t>
            </a:r>
            <a:r>
              <a:rPr lang="it-IT" dirty="0" smtClean="0"/>
              <a:t>: un </a:t>
            </a:r>
            <a:r>
              <a:rPr lang="it-IT" i="1" dirty="0" smtClean="0"/>
              <a:t>continuum</a:t>
            </a:r>
          </a:p>
          <a:p>
            <a:r>
              <a:rPr lang="it-IT" dirty="0" smtClean="0"/>
              <a:t>Per i </a:t>
            </a:r>
            <a:r>
              <a:rPr lang="it-IT" b="1" dirty="0" smtClean="0">
                <a:solidFill>
                  <a:schemeClr val="accent2">
                    <a:lumMod val="75000"/>
                  </a:schemeClr>
                </a:solidFill>
              </a:rPr>
              <a:t>documenti</a:t>
            </a:r>
            <a:r>
              <a:rPr lang="it-IT" dirty="0" smtClean="0"/>
              <a:t>, distinguiamo </a:t>
            </a:r>
            <a:r>
              <a:rPr lang="it-IT" b="1" dirty="0" smtClean="0"/>
              <a:t>tre</a:t>
            </a:r>
            <a:r>
              <a:rPr lang="it-IT" dirty="0" smtClean="0"/>
              <a:t> fasi di utilizzo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1547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o">
  <a:themeElements>
    <a:clrScheme name="Orga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842</TotalTime>
  <Words>3870</Words>
  <Application>Microsoft Office PowerPoint</Application>
  <PresentationFormat>Widescreen</PresentationFormat>
  <Paragraphs>280</Paragraphs>
  <Slides>85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85</vt:i4>
      </vt:variant>
    </vt:vector>
  </HeadingPairs>
  <TitlesOfParts>
    <vt:vector size="94" baseType="lpstr">
      <vt:lpstr>Arial</vt:lpstr>
      <vt:lpstr>Calibri</vt:lpstr>
      <vt:lpstr>Garamond</vt:lpstr>
      <vt:lpstr>Helvetica</vt:lpstr>
      <vt:lpstr>IFAO-Grec Unicode</vt:lpstr>
      <vt:lpstr>KadmosU</vt:lpstr>
      <vt:lpstr>New Athena Unicode</vt:lpstr>
      <vt:lpstr>Times New Roman</vt:lpstr>
      <vt:lpstr>Organico</vt:lpstr>
      <vt:lpstr>Amabili resti</vt:lpstr>
      <vt:lpstr>Perché sono qui oggi</vt:lpstr>
      <vt:lpstr>Perché sono qui oggi</vt:lpstr>
      <vt:lpstr>Perché sono qui oggi</vt:lpstr>
      <vt:lpstr>Perché sono qui oggi</vt:lpstr>
      <vt:lpstr>Perché sono qui oggi</vt:lpstr>
      <vt:lpstr>Perché sono qui oggi</vt:lpstr>
      <vt:lpstr>Il Latino in Egitto (e il progetto PLATINUM)</vt:lpstr>
      <vt:lpstr>Cui prodest?</vt:lpstr>
      <vt:lpstr>Cui prodest?</vt:lpstr>
      <vt:lpstr>Cui prodest?</vt:lpstr>
      <vt:lpstr>Cui prodest?</vt:lpstr>
      <vt:lpstr>Cui prodest?</vt:lpstr>
      <vt:lpstr>Cui prodest?</vt:lpstr>
      <vt:lpstr>(a) Letteratura, paraletteratura, giurisprudenza</vt:lpstr>
      <vt:lpstr>(a) Letteratura, paraletteratura, giurisprudenza</vt:lpstr>
      <vt:lpstr>(a) Letteratura, paraletteratura, giurisprudenza</vt:lpstr>
      <vt:lpstr>(a) Letteratura, paraletteratura, giurisprudenza</vt:lpstr>
      <vt:lpstr>(b) I verbali di processo</vt:lpstr>
      <vt:lpstr>(b) I verbali di processo</vt:lpstr>
      <vt:lpstr>(b) I verbali di processo</vt:lpstr>
      <vt:lpstr>(b) I verbali di processo</vt:lpstr>
      <vt:lpstr>(b) I verbali di processo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(c) Documenti interamente in latino</vt:lpstr>
      <vt:lpstr>(c) Documenti interamente in latino</vt:lpstr>
      <vt:lpstr>(c) Documenti interamente in latino</vt:lpstr>
      <vt:lpstr>Presentazione standard di PowerPoint</vt:lpstr>
      <vt:lpstr>(c) Documenti interamente in latino</vt:lpstr>
      <vt:lpstr>Presentazione standard di PowerPoint</vt:lpstr>
      <vt:lpstr>(c) Documenti interamente in latino</vt:lpstr>
      <vt:lpstr>(d) Date latine su documenti greci e latini</vt:lpstr>
      <vt:lpstr>(d) Date latine su documenti greci e latini</vt:lpstr>
      <vt:lpstr>(d) Date latine su documenti greci e latini</vt:lpstr>
      <vt:lpstr>(d) Date latine su documenti greci e latini</vt:lpstr>
      <vt:lpstr>(d) Date latine su documenti greci e latini</vt:lpstr>
      <vt:lpstr>(d) Date latine su documenti greci e latini</vt:lpstr>
      <vt:lpstr>Presentazione standard di PowerPoint</vt:lpstr>
      <vt:lpstr>Presentazione standard di PowerPoint</vt:lpstr>
      <vt:lpstr>Presentazione standard di PowerPoint</vt:lpstr>
      <vt:lpstr>(d) Date latine su documenti greci e latini</vt:lpstr>
      <vt:lpstr>(d) Date latine su documenti greci e latini</vt:lpstr>
      <vt:lpstr>(d) Date latine su documenti greci e latini</vt:lpstr>
      <vt:lpstr>(d) Date latine su documenti greci e latini</vt:lpstr>
      <vt:lpstr>(e) Soscrizioni latine su documenti greci</vt:lpstr>
      <vt:lpstr>(e) Soscrizioni latine su documenti greci</vt:lpstr>
      <vt:lpstr>(e) Soscrizioni latine su documenti greci</vt:lpstr>
      <vt:lpstr>(e) Soscrizioni latine su documenti greci</vt:lpstr>
      <vt:lpstr>(e) Soscrizioni latine su documenti greci</vt:lpstr>
      <vt:lpstr>(e) Soscrizioni latine su documenti greci</vt:lpstr>
      <vt:lpstr>Presentazione standard di PowerPoint</vt:lpstr>
      <vt:lpstr>Presentazione standard di PowerPoint</vt:lpstr>
      <vt:lpstr>P.Münch. I 2 (578 d.C.)</vt:lpstr>
      <vt:lpstr>Presentazione standard di PowerPoint</vt:lpstr>
      <vt:lpstr>Presentazione standard di PowerPoint</vt:lpstr>
      <vt:lpstr>(f) Nomi latini su documenti greci</vt:lpstr>
      <vt:lpstr>(f) Nomi latini su documenti greci</vt:lpstr>
      <vt:lpstr>(f) Nomi latini su documenti greci</vt:lpstr>
      <vt:lpstr>(f) Nomi latini su documenti greci</vt:lpstr>
      <vt:lpstr>P.Oxy. LXIII 4363 (314-25 d.C.)</vt:lpstr>
      <vt:lpstr>P.Oxy. LXIII 4363 (314-25 d.C.)</vt:lpstr>
      <vt:lpstr>P.Oxy. LXIII 4363 (314-25 d.C.)</vt:lpstr>
      <vt:lpstr>P.Oxy. LXIII 4363 (314-25 d.C.)</vt:lpstr>
      <vt:lpstr>P.Oxy. LXIII 4363 (314-25 d.C.)</vt:lpstr>
      <vt:lpstr>(g) δι’ἐμοῦ ~ di emu</vt:lpstr>
      <vt:lpstr>(g) δι’ἐμοῦ ~ di emu</vt:lpstr>
      <vt:lpstr>(g) δι’ἐμοῦ ~ di emu</vt:lpstr>
      <vt:lpstr>(g) δι’ἐμοῦ ~ di emu</vt:lpstr>
      <vt:lpstr>Presentazione standard di PowerPoint</vt:lpstr>
      <vt:lpstr>(g) δι’ἐμοῦ ~ di emu</vt:lpstr>
      <vt:lpstr>Cosa ci rimane…?</vt:lpstr>
      <vt:lpstr>Cosa ci rimane…?</vt:lpstr>
      <vt:lpstr>Cosa ci rimane…?</vt:lpstr>
      <vt:lpstr>Cosa ci rimane…?</vt:lpstr>
      <vt:lpstr>Cosa ci rimane…?</vt:lpstr>
      <vt:lpstr>Come e cosa si può indagare?</vt:lpstr>
      <vt:lpstr>Come e cosa si può indagare?</vt:lpstr>
      <vt:lpstr>Come e cosa si può indagare?</vt:lpstr>
      <vt:lpstr>Come e cosa si può indagare?</vt:lpstr>
      <vt:lpstr>Come e cosa si può indagare?</vt:lpstr>
      <vt:lpstr>Come e cosa si può indagare?</vt:lpstr>
      <vt:lpstr>Funzionerà?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Amabili resti</dc:title>
  <dc:creator>Giulio Iovine</dc:creator>
  <cp:lastModifiedBy>Giulio Iovine</cp:lastModifiedBy>
  <cp:revision>67</cp:revision>
  <dcterms:created xsi:type="dcterms:W3CDTF">2020-06-20T07:28:39Z</dcterms:created>
  <dcterms:modified xsi:type="dcterms:W3CDTF">2020-06-25T11:02:09Z</dcterms:modified>
</cp:coreProperties>
</file>